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5" r:id="rId3"/>
    <p:sldId id="257" r:id="rId4"/>
    <p:sldId id="258" r:id="rId5"/>
    <p:sldId id="259" r:id="rId6"/>
    <p:sldId id="260" r:id="rId7"/>
    <p:sldId id="261" r:id="rId8"/>
    <p:sldId id="262" r:id="rId9"/>
    <p:sldId id="263" r:id="rId10"/>
    <p:sldId id="264" r:id="rId11"/>
    <p:sldId id="265" r:id="rId12"/>
    <p:sldId id="267" r:id="rId13"/>
    <p:sldId id="268" r:id="rId14"/>
    <p:sldId id="269" r:id="rId15"/>
    <p:sldId id="271" r:id="rId16"/>
    <p:sldId id="272" r:id="rId17"/>
    <p:sldId id="273"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22F8"/>
    <a:srgbClr val="01FF00"/>
    <a:srgbClr val="FFFFFF"/>
    <a:srgbClr val="052F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43" y="3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fr-FR"/>
              <a:t>Modifiez le style du titre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676466A-C557-4F30-854A-2A91907D26FF}" type="datetimeFigureOut">
              <a:rPr lang="fr-FR" smtClean="0"/>
              <a:t>12/05/2024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0853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676466A-C557-4F30-854A-2A91907D26FF}" type="datetimeFigureOut">
              <a:rPr lang="fr-FR" smtClean="0"/>
              <a:t>12/05/2024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3112327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676466A-C557-4F30-854A-2A91907D26FF}" type="datetimeFigureOut">
              <a:rPr lang="fr-FR" smtClean="0"/>
              <a:t>12/05/2024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3091278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676466A-C557-4F30-854A-2A91907D26FF}" type="datetimeFigureOut">
              <a:rPr lang="fr-FR" smtClean="0"/>
              <a:t>12/05/2024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38609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676466A-C557-4F30-854A-2A91907D26FF}" type="datetimeFigureOut">
              <a:rPr lang="fr-FR" smtClean="0"/>
              <a:t>12/05/2024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2929584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676466A-C557-4F30-854A-2A91907D26FF}" type="datetimeFigureOut">
              <a:rPr lang="fr-FR" smtClean="0"/>
              <a:t>12/05/2024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57671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676466A-C557-4F30-854A-2A91907D26FF}" type="datetimeFigureOut">
              <a:rPr lang="fr-FR" smtClean="0"/>
              <a:t>12/05/2024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35430947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676466A-C557-4F30-854A-2A91907D26FF}" type="datetimeFigureOut">
              <a:rPr lang="fr-FR" smtClean="0"/>
              <a:t>12/05/2024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151149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676466A-C557-4F30-854A-2A91907D26FF}" type="datetimeFigureOut">
              <a:rPr lang="fr-FR" smtClean="0"/>
              <a:t>12/05/2024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4232499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676466A-C557-4F30-854A-2A91907D26FF}" type="datetimeFigureOut">
              <a:rPr lang="fr-FR" smtClean="0"/>
              <a:t>12/05/2024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1220773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fr-FR"/>
              <a:t>Modifiez le style du titre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676466A-C557-4F30-854A-2A91907D26FF}" type="datetimeFigureOut">
              <a:rPr lang="fr-FR" smtClean="0"/>
              <a:t>12/05/2024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3043900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676466A-C557-4F30-854A-2A91907D26FF}" type="datetimeFigureOut">
              <a:rPr lang="fr-FR" smtClean="0"/>
              <a:t>12/05/2024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3630417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676466A-C557-4F30-854A-2A91907D26FF}" type="datetimeFigureOut">
              <a:rPr lang="fr-FR" smtClean="0"/>
              <a:t>12/05/2024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2486163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676466A-C557-4F30-854A-2A91907D26FF}" type="datetimeFigureOut">
              <a:rPr lang="fr-FR" smtClean="0"/>
              <a:t>12/05/2024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4059263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76466A-C557-4F30-854A-2A91907D26FF}" type="datetimeFigureOut">
              <a:rPr lang="fr-FR" smtClean="0"/>
              <a:t>12/05/2024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918746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676466A-C557-4F30-854A-2A91907D26FF}" type="datetimeFigureOut">
              <a:rPr lang="fr-FR" smtClean="0"/>
              <a:t>12/05/2024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1034134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676466A-C557-4F30-854A-2A91907D26FF}" type="datetimeFigureOut">
              <a:rPr lang="fr-FR" smtClean="0"/>
              <a:t>12/05/2024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726C306-C42F-4514-8839-CC0AEB9834EE}" type="slidenum">
              <a:rPr lang="fr-FR" smtClean="0"/>
              <a:t>‹N°›</a:t>
            </a:fld>
            <a:endParaRPr lang="fr-FR"/>
          </a:p>
        </p:txBody>
      </p:sp>
    </p:spTree>
    <p:extLst>
      <p:ext uri="{BB962C8B-B14F-4D97-AF65-F5344CB8AC3E}">
        <p14:creationId xmlns:p14="http://schemas.microsoft.com/office/powerpoint/2010/main" val="364799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676466A-C557-4F30-854A-2A91907D26FF}" type="datetimeFigureOut">
              <a:rPr lang="fr-FR" smtClean="0"/>
              <a:t>12/05/2024</a:t>
            </a:fld>
            <a:endParaRPr lang="fr-FR"/>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fr-F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726C306-C42F-4514-8839-CC0AEB9834EE}" type="slidenum">
              <a:rPr lang="fr-FR" smtClean="0"/>
              <a:t>‹N°›</a:t>
            </a:fld>
            <a:endParaRPr lang="fr-FR"/>
          </a:p>
        </p:txBody>
      </p:sp>
    </p:spTree>
    <p:extLst>
      <p:ext uri="{BB962C8B-B14F-4D97-AF65-F5344CB8AC3E}">
        <p14:creationId xmlns:p14="http://schemas.microsoft.com/office/powerpoint/2010/main" val="3261193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jpg"/><Relationship Id="rId7" Type="http://schemas.openxmlformats.org/officeDocument/2006/relationships/image" Target="../media/image50.jpg"/><Relationship Id="rId2" Type="http://schemas.openxmlformats.org/officeDocument/2006/relationships/image" Target="../media/image45.jp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Vurremt/report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28.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CE0951-72EA-9097-AE9C-EFC979AF397A}"/>
              </a:ext>
            </a:extLst>
          </p:cNvPr>
          <p:cNvSpPr>
            <a:spLocks noGrp="1"/>
          </p:cNvSpPr>
          <p:nvPr>
            <p:ph type="ctrTitle"/>
          </p:nvPr>
        </p:nvSpPr>
        <p:spPr>
          <a:xfrm>
            <a:off x="684211" y="685799"/>
            <a:ext cx="10370651" cy="2971801"/>
          </a:xfrm>
        </p:spPr>
        <p:txBody>
          <a:bodyPr>
            <a:normAutofit fontScale="90000"/>
          </a:bodyPr>
          <a:lstStyle/>
          <a:p>
            <a:br>
              <a:rPr lang="fr-FR" sz="6600" dirty="0"/>
            </a:br>
            <a:r>
              <a:rPr lang="fr-FR" sz="7300" dirty="0"/>
              <a:t>Computer Vision</a:t>
            </a:r>
            <a:br>
              <a:rPr lang="fr-FR" sz="6600" dirty="0"/>
            </a:br>
            <a:r>
              <a:rPr lang="fr-FR" sz="6600" dirty="0"/>
              <a:t>Report </a:t>
            </a:r>
            <a:r>
              <a:rPr lang="fr-FR" sz="6600" dirty="0" err="1"/>
              <a:t>Assignment</a:t>
            </a:r>
            <a:br>
              <a:rPr lang="fr-FR" sz="6600" dirty="0"/>
            </a:br>
            <a:r>
              <a:rPr lang="fr-FR" sz="6600" dirty="0"/>
              <a:t>#1</a:t>
            </a:r>
          </a:p>
        </p:txBody>
      </p:sp>
      <p:sp>
        <p:nvSpPr>
          <p:cNvPr id="3" name="Sous-titre 2">
            <a:extLst>
              <a:ext uri="{FF2B5EF4-FFF2-40B4-BE49-F238E27FC236}">
                <a16:creationId xmlns:a16="http://schemas.microsoft.com/office/drawing/2014/main" id="{F94CA8C0-ADB6-F6EC-41B8-78525A92B476}"/>
              </a:ext>
            </a:extLst>
          </p:cNvPr>
          <p:cNvSpPr>
            <a:spLocks noGrp="1"/>
          </p:cNvSpPr>
          <p:nvPr>
            <p:ph type="subTitle" idx="1"/>
          </p:nvPr>
        </p:nvSpPr>
        <p:spPr>
          <a:xfrm>
            <a:off x="684212" y="4149213"/>
            <a:ext cx="6400800" cy="2022988"/>
          </a:xfrm>
        </p:spPr>
        <p:txBody>
          <a:bodyPr>
            <a:normAutofit fontScale="92500" lnSpcReduction="10000"/>
          </a:bodyPr>
          <a:lstStyle/>
          <a:p>
            <a:r>
              <a:rPr lang="fr-FR" sz="2800" dirty="0">
                <a:solidFill>
                  <a:schemeClr val="tx1">
                    <a:lumMod val="85000"/>
                  </a:schemeClr>
                </a:solidFill>
              </a:rPr>
              <a:t>Evahn LE GAL</a:t>
            </a:r>
          </a:p>
          <a:p>
            <a:r>
              <a:rPr lang="fr-FR" sz="2800" dirty="0">
                <a:solidFill>
                  <a:schemeClr val="tx1">
                    <a:lumMod val="85000"/>
                  </a:schemeClr>
                </a:solidFill>
              </a:rPr>
              <a:t>9IE24004S</a:t>
            </a:r>
          </a:p>
          <a:p>
            <a:endParaRPr lang="fr-FR" sz="2800" dirty="0">
              <a:solidFill>
                <a:schemeClr val="tx1">
                  <a:lumMod val="85000"/>
                </a:schemeClr>
              </a:solidFill>
            </a:endParaRPr>
          </a:p>
          <a:p>
            <a:r>
              <a:rPr lang="fr-FR" sz="2800" dirty="0">
                <a:solidFill>
                  <a:schemeClr val="tx1">
                    <a:lumMod val="85000"/>
                  </a:schemeClr>
                </a:solidFill>
              </a:rPr>
              <a:t>05/12/2024</a:t>
            </a:r>
          </a:p>
        </p:txBody>
      </p:sp>
    </p:spTree>
    <p:extLst>
      <p:ext uri="{BB962C8B-B14F-4D97-AF65-F5344CB8AC3E}">
        <p14:creationId xmlns:p14="http://schemas.microsoft.com/office/powerpoint/2010/main" val="1850170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90A704-15A1-A18E-29FD-844D863C1FD1}"/>
              </a:ext>
            </a:extLst>
          </p:cNvPr>
          <p:cNvSpPr>
            <a:spLocks noGrp="1"/>
          </p:cNvSpPr>
          <p:nvPr>
            <p:ph type="title"/>
          </p:nvPr>
        </p:nvSpPr>
        <p:spPr>
          <a:xfrm>
            <a:off x="477735" y="5282754"/>
            <a:ext cx="8534400" cy="1507067"/>
          </a:xfrm>
        </p:spPr>
        <p:txBody>
          <a:bodyPr/>
          <a:lstStyle/>
          <a:p>
            <a:r>
              <a:rPr lang="fr-FR" dirty="0"/>
              <a:t>A-4 : </a:t>
            </a:r>
            <a:r>
              <a:rPr lang="fr-FR" dirty="0" err="1"/>
              <a:t>Results</a:t>
            </a:r>
            <a:r>
              <a:rPr lang="fr-FR" dirty="0"/>
              <a:t> of </a:t>
            </a:r>
            <a:r>
              <a:rPr lang="fr-FR" dirty="0" err="1"/>
              <a:t>Epipolar</a:t>
            </a:r>
            <a:r>
              <a:rPr lang="fr-FR" dirty="0"/>
              <a:t> Lines</a:t>
            </a:r>
          </a:p>
        </p:txBody>
      </p:sp>
      <p:pic>
        <p:nvPicPr>
          <p:cNvPr id="5" name="Image 4" descr="Une image contenant texte, capture d’écran&#10;&#10;Description générée automatiquement">
            <a:extLst>
              <a:ext uri="{FF2B5EF4-FFF2-40B4-BE49-F238E27FC236}">
                <a16:creationId xmlns:a16="http://schemas.microsoft.com/office/drawing/2014/main" id="{5462540D-EE28-DB65-F6BF-A885BEF9C186}"/>
              </a:ext>
            </a:extLst>
          </p:cNvPr>
          <p:cNvPicPr>
            <a:picLocks noChangeAspect="1"/>
          </p:cNvPicPr>
          <p:nvPr/>
        </p:nvPicPr>
        <p:blipFill rotWithShape="1">
          <a:blip r:embed="rId2">
            <a:extLst>
              <a:ext uri="{28A0092B-C50C-407E-A947-70E740481C1C}">
                <a14:useLocalDpi xmlns:a14="http://schemas.microsoft.com/office/drawing/2010/main" val="0"/>
              </a:ext>
            </a:extLst>
          </a:blip>
          <a:srcRect l="7956" t="22527" r="9140" b="17688"/>
          <a:stretch/>
        </p:blipFill>
        <p:spPr>
          <a:xfrm>
            <a:off x="383459" y="200969"/>
            <a:ext cx="5523528" cy="1991623"/>
          </a:xfrm>
          <a:prstGeom prst="rect">
            <a:avLst/>
          </a:prstGeom>
        </p:spPr>
      </p:pic>
      <p:pic>
        <p:nvPicPr>
          <p:cNvPr id="7" name="Image 6" descr="Une image contenant vélo&#10;&#10;Description générée automatiquement avec une confiance moyenne">
            <a:extLst>
              <a:ext uri="{FF2B5EF4-FFF2-40B4-BE49-F238E27FC236}">
                <a16:creationId xmlns:a16="http://schemas.microsoft.com/office/drawing/2014/main" id="{DE16EF72-6184-F88B-5515-82569491A7F4}"/>
              </a:ext>
            </a:extLst>
          </p:cNvPr>
          <p:cNvPicPr>
            <a:picLocks noChangeAspect="1"/>
          </p:cNvPicPr>
          <p:nvPr/>
        </p:nvPicPr>
        <p:blipFill rotWithShape="1">
          <a:blip r:embed="rId3">
            <a:extLst>
              <a:ext uri="{28A0092B-C50C-407E-A947-70E740481C1C}">
                <a14:useLocalDpi xmlns:a14="http://schemas.microsoft.com/office/drawing/2010/main" val="0"/>
              </a:ext>
            </a:extLst>
          </a:blip>
          <a:srcRect l="7956" t="22526" r="9140" b="17688"/>
          <a:stretch/>
        </p:blipFill>
        <p:spPr>
          <a:xfrm>
            <a:off x="383459" y="2295319"/>
            <a:ext cx="5523528" cy="1991623"/>
          </a:xfrm>
          <a:prstGeom prst="rect">
            <a:avLst/>
          </a:prstGeom>
        </p:spPr>
      </p:pic>
      <p:pic>
        <p:nvPicPr>
          <p:cNvPr id="9" name="Image 8" descr="Une image contenant capture d’écran, Caractère coloré, ligne, art&#10;&#10;Description générée automatiquement">
            <a:extLst>
              <a:ext uri="{FF2B5EF4-FFF2-40B4-BE49-F238E27FC236}">
                <a16:creationId xmlns:a16="http://schemas.microsoft.com/office/drawing/2014/main" id="{CB987264-B94F-2FD7-587E-A973900FEE67}"/>
              </a:ext>
            </a:extLst>
          </p:cNvPr>
          <p:cNvPicPr>
            <a:picLocks noChangeAspect="1"/>
          </p:cNvPicPr>
          <p:nvPr/>
        </p:nvPicPr>
        <p:blipFill rotWithShape="1">
          <a:blip r:embed="rId4">
            <a:extLst>
              <a:ext uri="{28A0092B-C50C-407E-A947-70E740481C1C}">
                <a14:useLocalDpi xmlns:a14="http://schemas.microsoft.com/office/drawing/2010/main" val="0"/>
              </a:ext>
            </a:extLst>
          </a:blip>
          <a:srcRect l="13549" t="10485" r="15054" b="5860"/>
          <a:stretch/>
        </p:blipFill>
        <p:spPr>
          <a:xfrm>
            <a:off x="8337754" y="4616365"/>
            <a:ext cx="3529784" cy="2067901"/>
          </a:xfrm>
          <a:prstGeom prst="rect">
            <a:avLst/>
          </a:prstGeom>
        </p:spPr>
      </p:pic>
      <p:sp>
        <p:nvSpPr>
          <p:cNvPr id="10" name="ZoneTexte 9">
            <a:extLst>
              <a:ext uri="{FF2B5EF4-FFF2-40B4-BE49-F238E27FC236}">
                <a16:creationId xmlns:a16="http://schemas.microsoft.com/office/drawing/2014/main" id="{F0649E7D-4475-FC02-E5D4-FB166EFDED37}"/>
              </a:ext>
            </a:extLst>
          </p:cNvPr>
          <p:cNvSpPr txBox="1"/>
          <p:nvPr/>
        </p:nvSpPr>
        <p:spPr>
          <a:xfrm>
            <a:off x="6042357" y="581227"/>
            <a:ext cx="5127088" cy="1231106"/>
          </a:xfrm>
          <a:prstGeom prst="rect">
            <a:avLst/>
          </a:prstGeom>
          <a:noFill/>
        </p:spPr>
        <p:txBody>
          <a:bodyPr wrap="square" rtlCol="0">
            <a:spAutoFit/>
          </a:bodyPr>
          <a:lstStyle/>
          <a:p>
            <a:pPr algn="just"/>
            <a:r>
              <a:rPr lang="en-US" sz="2000" dirty="0" err="1"/>
              <a:t>not_same_plane</a:t>
            </a:r>
            <a:r>
              <a:rPr lang="en-US" sz="2000" dirty="0"/>
              <a:t> : </a:t>
            </a:r>
            <a:r>
              <a:rPr lang="en-US" dirty="0"/>
              <a:t>We notice that the </a:t>
            </a:r>
            <a:r>
              <a:rPr lang="en-US" dirty="0" err="1"/>
              <a:t>epipolar</a:t>
            </a:r>
            <a:r>
              <a:rPr lang="en-US" dirty="0"/>
              <a:t> lines are perfect. We can also note that the lines pass through the center of their circles, so we have good results</a:t>
            </a:r>
            <a:endParaRPr lang="fr-FR" sz="2000" dirty="0"/>
          </a:p>
        </p:txBody>
      </p:sp>
      <p:sp>
        <p:nvSpPr>
          <p:cNvPr id="11" name="ZoneTexte 10">
            <a:extLst>
              <a:ext uri="{FF2B5EF4-FFF2-40B4-BE49-F238E27FC236}">
                <a16:creationId xmlns:a16="http://schemas.microsoft.com/office/drawing/2014/main" id="{18B1891B-A880-A60E-D247-E8F014ACFFE1}"/>
              </a:ext>
            </a:extLst>
          </p:cNvPr>
          <p:cNvSpPr txBox="1"/>
          <p:nvPr/>
        </p:nvSpPr>
        <p:spPr>
          <a:xfrm>
            <a:off x="6042356" y="2244689"/>
            <a:ext cx="5180730" cy="2092881"/>
          </a:xfrm>
          <a:prstGeom prst="rect">
            <a:avLst/>
          </a:prstGeom>
          <a:noFill/>
        </p:spPr>
        <p:txBody>
          <a:bodyPr wrap="square" rtlCol="0">
            <a:spAutoFit/>
          </a:bodyPr>
          <a:lstStyle/>
          <a:p>
            <a:pPr algn="just"/>
            <a:r>
              <a:rPr lang="en-US" dirty="0" err="1"/>
              <a:t>same_plane</a:t>
            </a:r>
            <a:r>
              <a:rPr lang="en-US" dirty="0"/>
              <a:t> : </a:t>
            </a:r>
            <a:r>
              <a:rPr lang="en-US" sz="1600" dirty="0"/>
              <a:t>We notice that the </a:t>
            </a:r>
            <a:r>
              <a:rPr lang="en-US" sz="1600" dirty="0" err="1"/>
              <a:t>epipolar</a:t>
            </a:r>
            <a:r>
              <a:rPr lang="en-US" sz="1600" dirty="0"/>
              <a:t> lines are false and do not pass through the center of the circles, which demonstrates an approximation problem. This probably comes from the quality of the image and the points being too close together (as well as a distortion due to the algorithms of the phone that took the photo). Normalization could help to achieve better results</a:t>
            </a:r>
            <a:endParaRPr lang="fr-FR" sz="2000" dirty="0"/>
          </a:p>
        </p:txBody>
      </p:sp>
      <p:sp>
        <p:nvSpPr>
          <p:cNvPr id="13" name="ZoneTexte 12">
            <a:extLst>
              <a:ext uri="{FF2B5EF4-FFF2-40B4-BE49-F238E27FC236}">
                <a16:creationId xmlns:a16="http://schemas.microsoft.com/office/drawing/2014/main" id="{619D9A02-108F-DFCE-47A9-89072E3B466E}"/>
              </a:ext>
            </a:extLst>
          </p:cNvPr>
          <p:cNvSpPr txBox="1"/>
          <p:nvPr/>
        </p:nvSpPr>
        <p:spPr>
          <a:xfrm>
            <a:off x="1287236" y="4665409"/>
            <a:ext cx="6005049" cy="923330"/>
          </a:xfrm>
          <a:prstGeom prst="rect">
            <a:avLst/>
          </a:prstGeom>
          <a:noFill/>
        </p:spPr>
        <p:txBody>
          <a:bodyPr wrap="square">
            <a:spAutoFit/>
          </a:bodyPr>
          <a:lstStyle/>
          <a:p>
            <a:pPr algn="just"/>
            <a:r>
              <a:rPr lang="en-US" dirty="0"/>
              <a:t>We see that the problem does not come from the fact that the points are on the same plane, because in this image the </a:t>
            </a:r>
            <a:r>
              <a:rPr lang="en-US" dirty="0" err="1"/>
              <a:t>epipolar</a:t>
            </a:r>
            <a:r>
              <a:rPr lang="en-US" dirty="0"/>
              <a:t> lines are perfect</a:t>
            </a:r>
            <a:endParaRPr lang="fr-FR" dirty="0"/>
          </a:p>
        </p:txBody>
      </p:sp>
      <p:sp>
        <p:nvSpPr>
          <p:cNvPr id="14" name="Flèche : droite 13">
            <a:extLst>
              <a:ext uri="{FF2B5EF4-FFF2-40B4-BE49-F238E27FC236}">
                <a16:creationId xmlns:a16="http://schemas.microsoft.com/office/drawing/2014/main" id="{9DE91BE9-ECBE-AF9D-3DA0-C104908209E1}"/>
              </a:ext>
            </a:extLst>
          </p:cNvPr>
          <p:cNvSpPr/>
          <p:nvPr/>
        </p:nvSpPr>
        <p:spPr>
          <a:xfrm>
            <a:off x="7430550" y="5029590"/>
            <a:ext cx="709947" cy="194967"/>
          </a:xfrm>
          <a:prstGeom prst="rightArrow">
            <a:avLst/>
          </a:prstGeom>
          <a:noFill/>
          <a:ln>
            <a:solidFill>
              <a:srgbClr val="FFFF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49771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46EDAF-3053-2CF2-4976-1D084A729DC3}"/>
              </a:ext>
            </a:extLst>
          </p:cNvPr>
          <p:cNvSpPr>
            <a:spLocks noGrp="1"/>
          </p:cNvSpPr>
          <p:nvPr>
            <p:ph type="title"/>
          </p:nvPr>
        </p:nvSpPr>
        <p:spPr>
          <a:xfrm>
            <a:off x="684212" y="5057605"/>
            <a:ext cx="10957182" cy="1507067"/>
          </a:xfrm>
        </p:spPr>
        <p:txBody>
          <a:bodyPr/>
          <a:lstStyle/>
          <a:p>
            <a:r>
              <a:rPr lang="fr-FR" dirty="0"/>
              <a:t>A-5 : </a:t>
            </a:r>
            <a:r>
              <a:rPr lang="fr-FR" dirty="0" err="1"/>
              <a:t>Epipolar</a:t>
            </a:r>
            <a:r>
              <a:rPr lang="fr-FR" dirty="0"/>
              <a:t> Lines of not </a:t>
            </a:r>
            <a:r>
              <a:rPr lang="fr-FR" dirty="0" err="1"/>
              <a:t>Computed</a:t>
            </a:r>
            <a:r>
              <a:rPr lang="fr-FR" dirty="0"/>
              <a:t> Points</a:t>
            </a:r>
          </a:p>
        </p:txBody>
      </p:sp>
      <p:sp>
        <p:nvSpPr>
          <p:cNvPr id="3" name="Espace réservé du contenu 2">
            <a:extLst>
              <a:ext uri="{FF2B5EF4-FFF2-40B4-BE49-F238E27FC236}">
                <a16:creationId xmlns:a16="http://schemas.microsoft.com/office/drawing/2014/main" id="{165F522C-F6DA-F884-BDDC-2B88F2D9240B}"/>
              </a:ext>
            </a:extLst>
          </p:cNvPr>
          <p:cNvSpPr>
            <a:spLocks noGrp="1"/>
          </p:cNvSpPr>
          <p:nvPr>
            <p:ph idx="1"/>
          </p:nvPr>
        </p:nvSpPr>
        <p:spPr>
          <a:xfrm>
            <a:off x="477734" y="508548"/>
            <a:ext cx="10632717" cy="1074174"/>
          </a:xfrm>
        </p:spPr>
        <p:txBody>
          <a:bodyPr/>
          <a:lstStyle/>
          <a:p>
            <a:pPr algn="just"/>
            <a:r>
              <a:rPr lang="en-US" dirty="0"/>
              <a:t>For each image, we color all the existing circles blue, and we choose new points whose coordinates we put in a new .txt. These new images and this .txt are placed in a /</a:t>
            </a:r>
            <a:r>
              <a:rPr lang="en-US" dirty="0" err="1"/>
              <a:t>not_computed</a:t>
            </a:r>
            <a:r>
              <a:rPr lang="en-US" dirty="0"/>
              <a:t> folder</a:t>
            </a:r>
            <a:endParaRPr lang="fr-FR" dirty="0"/>
          </a:p>
        </p:txBody>
      </p:sp>
      <p:pic>
        <p:nvPicPr>
          <p:cNvPr id="7" name="Image 6" descr="Une image contenant jouet, dessin humoristique, poupée, intérieur&#10;&#10;Description générée automatiquement">
            <a:extLst>
              <a:ext uri="{FF2B5EF4-FFF2-40B4-BE49-F238E27FC236}">
                <a16:creationId xmlns:a16="http://schemas.microsoft.com/office/drawing/2014/main" id="{F35EF852-5E05-4C0A-B15F-5E584BB60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878" y="1661378"/>
            <a:ext cx="2594573" cy="1946416"/>
          </a:xfrm>
          <a:prstGeom prst="rect">
            <a:avLst/>
          </a:prstGeom>
        </p:spPr>
      </p:pic>
      <p:pic>
        <p:nvPicPr>
          <p:cNvPr id="9" name="Image 8" descr="Une image contenant jouet, dessin humoristique, poupée, intérieur&#10;&#10;Description générée automatiquement">
            <a:extLst>
              <a:ext uri="{FF2B5EF4-FFF2-40B4-BE49-F238E27FC236}">
                <a16:creationId xmlns:a16="http://schemas.microsoft.com/office/drawing/2014/main" id="{316129D8-D6ED-803D-7AA0-300D3E9A18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50" y="1661378"/>
            <a:ext cx="2594573" cy="1946416"/>
          </a:xfrm>
          <a:prstGeom prst="rect">
            <a:avLst/>
          </a:prstGeom>
        </p:spPr>
      </p:pic>
      <p:sp>
        <p:nvSpPr>
          <p:cNvPr id="10" name="Flèche : droite 9">
            <a:extLst>
              <a:ext uri="{FF2B5EF4-FFF2-40B4-BE49-F238E27FC236}">
                <a16:creationId xmlns:a16="http://schemas.microsoft.com/office/drawing/2014/main" id="{9A52FF11-DD61-619A-033E-D723389F6F93}"/>
              </a:ext>
            </a:extLst>
          </p:cNvPr>
          <p:cNvSpPr/>
          <p:nvPr/>
        </p:nvSpPr>
        <p:spPr>
          <a:xfrm>
            <a:off x="3638777" y="2537102"/>
            <a:ext cx="709947" cy="194967"/>
          </a:xfrm>
          <a:prstGeom prst="rightArrow">
            <a:avLst/>
          </a:prstGeom>
          <a:noFill/>
          <a:ln>
            <a:solidFill>
              <a:schemeClr val="accent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943BD742-317A-9157-11C4-A8CF2CA600CB}"/>
              </a:ext>
            </a:extLst>
          </p:cNvPr>
          <p:cNvPicPr>
            <a:picLocks noChangeAspect="1"/>
          </p:cNvPicPr>
          <p:nvPr/>
        </p:nvPicPr>
        <p:blipFill rotWithShape="1">
          <a:blip r:embed="rId4"/>
          <a:srcRect l="1059"/>
          <a:stretch/>
        </p:blipFill>
        <p:spPr>
          <a:xfrm>
            <a:off x="7843547" y="2260992"/>
            <a:ext cx="3945330" cy="747186"/>
          </a:xfrm>
          <a:prstGeom prst="rect">
            <a:avLst/>
          </a:prstGeom>
        </p:spPr>
      </p:pic>
      <p:cxnSp>
        <p:nvCxnSpPr>
          <p:cNvPr id="14" name="Connecteur droit avec flèche 13">
            <a:extLst>
              <a:ext uri="{FF2B5EF4-FFF2-40B4-BE49-F238E27FC236}">
                <a16:creationId xmlns:a16="http://schemas.microsoft.com/office/drawing/2014/main" id="{22E2D2F1-0387-1037-1B9B-BFED306527AE}"/>
              </a:ext>
            </a:extLst>
          </p:cNvPr>
          <p:cNvCxnSpPr/>
          <p:nvPr/>
        </p:nvCxnSpPr>
        <p:spPr>
          <a:xfrm flipV="1">
            <a:off x="6111894" y="2399316"/>
            <a:ext cx="1732280" cy="210820"/>
          </a:xfrm>
          <a:prstGeom prst="straightConnector1">
            <a:avLst/>
          </a:prstGeom>
          <a:ln>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90874856-980F-A58C-EC4B-A8FACBB6D37D}"/>
              </a:ext>
            </a:extLst>
          </p:cNvPr>
          <p:cNvCxnSpPr>
            <a:cxnSpLocks/>
          </p:cNvCxnSpPr>
          <p:nvPr/>
        </p:nvCxnSpPr>
        <p:spPr>
          <a:xfrm flipV="1">
            <a:off x="6720224" y="2565988"/>
            <a:ext cx="1111893" cy="471503"/>
          </a:xfrm>
          <a:prstGeom prst="straightConnector1">
            <a:avLst/>
          </a:prstGeom>
          <a:ln>
            <a:solidFill>
              <a:srgbClr val="01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C12A48FC-B12A-E914-5053-62DCA405C04C}"/>
              </a:ext>
            </a:extLst>
          </p:cNvPr>
          <p:cNvCxnSpPr>
            <a:cxnSpLocks/>
          </p:cNvCxnSpPr>
          <p:nvPr/>
        </p:nvCxnSpPr>
        <p:spPr>
          <a:xfrm flipV="1">
            <a:off x="4595514" y="2740840"/>
            <a:ext cx="3233420" cy="249327"/>
          </a:xfrm>
          <a:prstGeom prst="straightConnector1">
            <a:avLst/>
          </a:prstGeom>
          <a:ln>
            <a:solidFill>
              <a:srgbClr val="D322F8"/>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263C5B97-3EEA-EEAA-BCAA-631801D2C7FE}"/>
              </a:ext>
            </a:extLst>
          </p:cNvPr>
          <p:cNvCxnSpPr>
            <a:cxnSpLocks/>
          </p:cNvCxnSpPr>
          <p:nvPr/>
        </p:nvCxnSpPr>
        <p:spPr>
          <a:xfrm flipV="1">
            <a:off x="6017914" y="2907316"/>
            <a:ext cx="1811020" cy="44075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2" name="Espace réservé du contenu 2">
            <a:extLst>
              <a:ext uri="{FF2B5EF4-FFF2-40B4-BE49-F238E27FC236}">
                <a16:creationId xmlns:a16="http://schemas.microsoft.com/office/drawing/2014/main" id="{9D4E524C-9FE1-687B-CCC8-D9181C6BCAE2}"/>
              </a:ext>
            </a:extLst>
          </p:cNvPr>
          <p:cNvSpPr txBox="1">
            <a:spLocks/>
          </p:cNvSpPr>
          <p:nvPr/>
        </p:nvSpPr>
        <p:spPr>
          <a:xfrm>
            <a:off x="477734" y="3958761"/>
            <a:ext cx="10632717" cy="107417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just"/>
            <a:r>
              <a:rPr lang="en-US" dirty="0"/>
              <a:t>We open the new images, we redraw the </a:t>
            </a:r>
            <a:r>
              <a:rPr lang="en-US" dirty="0" err="1"/>
              <a:t>epipolar</a:t>
            </a:r>
            <a:r>
              <a:rPr lang="en-US" dirty="0"/>
              <a:t> lines (all in blue this time). Then, we repeat the same algorithm as for A-4 for each new point (which were not used to calculate the matrix F)</a:t>
            </a:r>
            <a:endParaRPr lang="fr-FR" dirty="0"/>
          </a:p>
        </p:txBody>
      </p:sp>
    </p:spTree>
    <p:extLst>
      <p:ext uri="{BB962C8B-B14F-4D97-AF65-F5344CB8AC3E}">
        <p14:creationId xmlns:p14="http://schemas.microsoft.com/office/powerpoint/2010/main" val="452665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46EDAF-3053-2CF2-4976-1D084A729DC3}"/>
              </a:ext>
            </a:extLst>
          </p:cNvPr>
          <p:cNvSpPr>
            <a:spLocks noGrp="1"/>
          </p:cNvSpPr>
          <p:nvPr>
            <p:ph type="title"/>
          </p:nvPr>
        </p:nvSpPr>
        <p:spPr>
          <a:xfrm>
            <a:off x="423655" y="5546682"/>
            <a:ext cx="10957182" cy="1051877"/>
          </a:xfrm>
        </p:spPr>
        <p:txBody>
          <a:bodyPr/>
          <a:lstStyle/>
          <a:p>
            <a:r>
              <a:rPr lang="fr-FR" dirty="0"/>
              <a:t>A-5 : </a:t>
            </a:r>
            <a:r>
              <a:rPr lang="fr-FR" dirty="0" err="1"/>
              <a:t>results</a:t>
            </a:r>
            <a:r>
              <a:rPr lang="fr-FR" dirty="0"/>
              <a:t> of not </a:t>
            </a:r>
            <a:r>
              <a:rPr lang="fr-FR" dirty="0" err="1"/>
              <a:t>computed</a:t>
            </a:r>
            <a:r>
              <a:rPr lang="fr-FR" dirty="0"/>
              <a:t> Points</a:t>
            </a:r>
          </a:p>
        </p:txBody>
      </p:sp>
      <p:pic>
        <p:nvPicPr>
          <p:cNvPr id="13" name="Image 12" descr="Une image contenant texte, capture d’écran&#10;&#10;Description générée automatiquement">
            <a:extLst>
              <a:ext uri="{FF2B5EF4-FFF2-40B4-BE49-F238E27FC236}">
                <a16:creationId xmlns:a16="http://schemas.microsoft.com/office/drawing/2014/main" id="{9E90561C-292F-4C96-CD5C-EA088A52EB3F}"/>
              </a:ext>
            </a:extLst>
          </p:cNvPr>
          <p:cNvPicPr>
            <a:picLocks noChangeAspect="1"/>
          </p:cNvPicPr>
          <p:nvPr/>
        </p:nvPicPr>
        <p:blipFill rotWithShape="1">
          <a:blip r:embed="rId2">
            <a:extLst>
              <a:ext uri="{28A0092B-C50C-407E-A947-70E740481C1C}">
                <a14:useLocalDpi xmlns:a14="http://schemas.microsoft.com/office/drawing/2010/main" val="0"/>
              </a:ext>
            </a:extLst>
          </a:blip>
          <a:srcRect l="7956" t="22527" r="9140" b="17688"/>
          <a:stretch/>
        </p:blipFill>
        <p:spPr>
          <a:xfrm>
            <a:off x="210701" y="194929"/>
            <a:ext cx="5523528" cy="1991623"/>
          </a:xfrm>
          <a:prstGeom prst="rect">
            <a:avLst/>
          </a:prstGeom>
        </p:spPr>
      </p:pic>
      <p:pic>
        <p:nvPicPr>
          <p:cNvPr id="16" name="Image 15" descr="Une image contenant vélo&#10;&#10;Description générée automatiquement avec une confiance moyenne">
            <a:extLst>
              <a:ext uri="{FF2B5EF4-FFF2-40B4-BE49-F238E27FC236}">
                <a16:creationId xmlns:a16="http://schemas.microsoft.com/office/drawing/2014/main" id="{DBE39181-9CC3-CFA9-5928-1DA2A694BA06}"/>
              </a:ext>
            </a:extLst>
          </p:cNvPr>
          <p:cNvPicPr>
            <a:picLocks noChangeAspect="1"/>
          </p:cNvPicPr>
          <p:nvPr/>
        </p:nvPicPr>
        <p:blipFill rotWithShape="1">
          <a:blip r:embed="rId3">
            <a:extLst>
              <a:ext uri="{28A0092B-C50C-407E-A947-70E740481C1C}">
                <a14:useLocalDpi xmlns:a14="http://schemas.microsoft.com/office/drawing/2010/main" val="0"/>
              </a:ext>
            </a:extLst>
          </a:blip>
          <a:srcRect l="7956" t="22526" r="9140" b="17688"/>
          <a:stretch/>
        </p:blipFill>
        <p:spPr>
          <a:xfrm>
            <a:off x="210701" y="2275654"/>
            <a:ext cx="5523528" cy="1991623"/>
          </a:xfrm>
          <a:prstGeom prst="rect">
            <a:avLst/>
          </a:prstGeom>
        </p:spPr>
      </p:pic>
      <p:pic>
        <p:nvPicPr>
          <p:cNvPr id="18" name="Image 17" descr="Une image contenant texte, capture d’écran&#10;&#10;Description générée automatiquement">
            <a:extLst>
              <a:ext uri="{FF2B5EF4-FFF2-40B4-BE49-F238E27FC236}">
                <a16:creationId xmlns:a16="http://schemas.microsoft.com/office/drawing/2014/main" id="{245A9546-57F5-1238-723D-09A5B4398CFC}"/>
              </a:ext>
            </a:extLst>
          </p:cNvPr>
          <p:cNvPicPr>
            <a:picLocks noChangeAspect="1"/>
          </p:cNvPicPr>
          <p:nvPr/>
        </p:nvPicPr>
        <p:blipFill rotWithShape="1">
          <a:blip r:embed="rId4">
            <a:extLst>
              <a:ext uri="{28A0092B-C50C-407E-A947-70E740481C1C}">
                <a14:useLocalDpi xmlns:a14="http://schemas.microsoft.com/office/drawing/2010/main" val="0"/>
              </a:ext>
            </a:extLst>
          </a:blip>
          <a:srcRect l="8387" t="22557" r="9356" b="18303"/>
          <a:stretch/>
        </p:blipFill>
        <p:spPr>
          <a:xfrm>
            <a:off x="6457771" y="200969"/>
            <a:ext cx="5523528" cy="1985583"/>
          </a:xfrm>
          <a:prstGeom prst="rect">
            <a:avLst/>
          </a:prstGeom>
        </p:spPr>
      </p:pic>
      <p:pic>
        <p:nvPicPr>
          <p:cNvPr id="21" name="Image 20" descr="Une image contenant capture d’écran, ligne&#10;&#10;Description générée automatiquement">
            <a:extLst>
              <a:ext uri="{FF2B5EF4-FFF2-40B4-BE49-F238E27FC236}">
                <a16:creationId xmlns:a16="http://schemas.microsoft.com/office/drawing/2014/main" id="{7D69546D-F31D-0DC1-4E79-1EB1429102FE}"/>
              </a:ext>
            </a:extLst>
          </p:cNvPr>
          <p:cNvPicPr>
            <a:picLocks noChangeAspect="1"/>
          </p:cNvPicPr>
          <p:nvPr/>
        </p:nvPicPr>
        <p:blipFill rotWithShape="1">
          <a:blip r:embed="rId5">
            <a:extLst>
              <a:ext uri="{28A0092B-C50C-407E-A947-70E740481C1C}">
                <a14:useLocalDpi xmlns:a14="http://schemas.microsoft.com/office/drawing/2010/main" val="0"/>
              </a:ext>
            </a:extLst>
          </a:blip>
          <a:srcRect l="8279" t="22825" r="9570" b="18548"/>
          <a:stretch/>
        </p:blipFill>
        <p:spPr>
          <a:xfrm>
            <a:off x="6457771" y="2281694"/>
            <a:ext cx="5564581" cy="1985583"/>
          </a:xfrm>
          <a:prstGeom prst="rect">
            <a:avLst/>
          </a:prstGeom>
        </p:spPr>
      </p:pic>
      <p:sp>
        <p:nvSpPr>
          <p:cNvPr id="22" name="Flèche : droite 21">
            <a:extLst>
              <a:ext uri="{FF2B5EF4-FFF2-40B4-BE49-F238E27FC236}">
                <a16:creationId xmlns:a16="http://schemas.microsoft.com/office/drawing/2014/main" id="{8CCE2F01-27ED-19F1-9097-5665381E954E}"/>
              </a:ext>
            </a:extLst>
          </p:cNvPr>
          <p:cNvSpPr/>
          <p:nvPr/>
        </p:nvSpPr>
        <p:spPr>
          <a:xfrm>
            <a:off x="5862918" y="3164149"/>
            <a:ext cx="466163" cy="178819"/>
          </a:xfrm>
          <a:prstGeom prst="rightArrow">
            <a:avLst/>
          </a:prstGeom>
          <a:noFill/>
          <a:ln>
            <a:solidFill>
              <a:schemeClr val="accent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34A9714C-4C37-6999-5E51-C1AB1286ECA2}"/>
              </a:ext>
            </a:extLst>
          </p:cNvPr>
          <p:cNvSpPr/>
          <p:nvPr/>
        </p:nvSpPr>
        <p:spPr>
          <a:xfrm>
            <a:off x="5862918" y="1101330"/>
            <a:ext cx="466163" cy="178819"/>
          </a:xfrm>
          <a:prstGeom prst="rightArrow">
            <a:avLst/>
          </a:prstGeom>
          <a:noFill/>
          <a:ln>
            <a:solidFill>
              <a:schemeClr val="accent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ZoneTexte 25">
            <a:extLst>
              <a:ext uri="{FF2B5EF4-FFF2-40B4-BE49-F238E27FC236}">
                <a16:creationId xmlns:a16="http://schemas.microsoft.com/office/drawing/2014/main" id="{4D17E59D-B9E7-66B7-C5F4-FDE8B71DF7D4}"/>
              </a:ext>
            </a:extLst>
          </p:cNvPr>
          <p:cNvSpPr txBox="1"/>
          <p:nvPr/>
        </p:nvSpPr>
        <p:spPr>
          <a:xfrm>
            <a:off x="1528964" y="4356379"/>
            <a:ext cx="8667908" cy="1200329"/>
          </a:xfrm>
          <a:prstGeom prst="rect">
            <a:avLst/>
          </a:prstGeom>
          <a:noFill/>
        </p:spPr>
        <p:txBody>
          <a:bodyPr wrap="square" rtlCol="0">
            <a:spAutoFit/>
          </a:bodyPr>
          <a:lstStyle/>
          <a:p>
            <a:pPr algn="just"/>
            <a:r>
              <a:rPr lang="en-US" dirty="0"/>
              <a:t>In </a:t>
            </a:r>
            <a:r>
              <a:rPr lang="en-US" dirty="0" err="1">
                <a:latin typeface="Consolas" panose="020B0609020204030204" pitchFamily="49" charset="0"/>
              </a:rPr>
              <a:t>not_same_plane</a:t>
            </a:r>
            <a:r>
              <a:rPr lang="en-US" dirty="0"/>
              <a:t>, we see that the lines are approximately correct.</a:t>
            </a:r>
          </a:p>
          <a:p>
            <a:pPr algn="just"/>
            <a:r>
              <a:rPr lang="en-US" dirty="0"/>
              <a:t>In </a:t>
            </a:r>
            <a:r>
              <a:rPr lang="en-US" dirty="0" err="1">
                <a:latin typeface="Consolas" panose="020B0609020204030204" pitchFamily="49" charset="0"/>
              </a:rPr>
              <a:t>same_plane</a:t>
            </a:r>
            <a:r>
              <a:rPr lang="en-US" dirty="0"/>
              <a:t>, we notice that the red, green and purple points which are on the same plane as the others, have approximately the same divergence. While yellow, much more in the foreground, has a much greater divergence</a:t>
            </a:r>
            <a:endParaRPr lang="fr-FR" dirty="0"/>
          </a:p>
        </p:txBody>
      </p:sp>
    </p:spTree>
    <p:extLst>
      <p:ext uri="{BB962C8B-B14F-4D97-AF65-F5344CB8AC3E}">
        <p14:creationId xmlns:p14="http://schemas.microsoft.com/office/powerpoint/2010/main" val="958543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 Caractère coloré, ligne, conception&#10;&#10;Description générée automatiquement">
            <a:extLst>
              <a:ext uri="{FF2B5EF4-FFF2-40B4-BE49-F238E27FC236}">
                <a16:creationId xmlns:a16="http://schemas.microsoft.com/office/drawing/2014/main" id="{A8D01A6F-30D5-5898-80A1-56085E18B486}"/>
              </a:ext>
            </a:extLst>
          </p:cNvPr>
          <p:cNvPicPr>
            <a:picLocks noChangeAspect="1"/>
          </p:cNvPicPr>
          <p:nvPr/>
        </p:nvPicPr>
        <p:blipFill rotWithShape="1">
          <a:blip r:embed="rId2">
            <a:extLst>
              <a:ext uri="{28A0092B-C50C-407E-A947-70E740481C1C}">
                <a14:useLocalDpi xmlns:a14="http://schemas.microsoft.com/office/drawing/2010/main" val="0"/>
              </a:ext>
            </a:extLst>
          </a:blip>
          <a:srcRect l="13953" t="10684" r="15262" b="5668"/>
          <a:stretch/>
        </p:blipFill>
        <p:spPr>
          <a:xfrm>
            <a:off x="550607" y="304799"/>
            <a:ext cx="6449962" cy="3811041"/>
          </a:xfrm>
          <a:prstGeom prst="rect">
            <a:avLst/>
          </a:prstGeom>
        </p:spPr>
      </p:pic>
      <p:sp>
        <p:nvSpPr>
          <p:cNvPr id="6" name="ZoneTexte 5">
            <a:extLst>
              <a:ext uri="{FF2B5EF4-FFF2-40B4-BE49-F238E27FC236}">
                <a16:creationId xmlns:a16="http://schemas.microsoft.com/office/drawing/2014/main" id="{25F195C3-7A98-C498-8956-378A8ED599E8}"/>
              </a:ext>
            </a:extLst>
          </p:cNvPr>
          <p:cNvSpPr txBox="1"/>
          <p:nvPr/>
        </p:nvSpPr>
        <p:spPr>
          <a:xfrm>
            <a:off x="7128387" y="917657"/>
            <a:ext cx="4748981" cy="2585323"/>
          </a:xfrm>
          <a:prstGeom prst="rect">
            <a:avLst/>
          </a:prstGeom>
          <a:noFill/>
        </p:spPr>
        <p:txBody>
          <a:bodyPr wrap="square" rtlCol="0">
            <a:spAutoFit/>
          </a:bodyPr>
          <a:lstStyle/>
          <a:p>
            <a:pPr algn="just"/>
            <a:r>
              <a:rPr lang="en-US" dirty="0"/>
              <a:t>In our "perfect" example (which probably does not have a correction filter in the camera), we notice that the </a:t>
            </a:r>
            <a:r>
              <a:rPr lang="en-US" dirty="0" err="1"/>
              <a:t>epiopolar</a:t>
            </a:r>
            <a:r>
              <a:rPr lang="en-US" dirty="0"/>
              <a:t> line of the red point, on the same plane as the others, is perfect, while we note a slight aberration in the lines of the purple and green points, on a different plane than all the other points which were used to calculate F</a:t>
            </a:r>
            <a:endParaRPr lang="fr-FR" dirty="0"/>
          </a:p>
        </p:txBody>
      </p:sp>
      <p:sp>
        <p:nvSpPr>
          <p:cNvPr id="8" name="ZoneTexte 7">
            <a:extLst>
              <a:ext uri="{FF2B5EF4-FFF2-40B4-BE49-F238E27FC236}">
                <a16:creationId xmlns:a16="http://schemas.microsoft.com/office/drawing/2014/main" id="{A5F2BDE6-E2E0-32E7-C40E-7C0FD4AD2E1D}"/>
              </a:ext>
            </a:extLst>
          </p:cNvPr>
          <p:cNvSpPr txBox="1"/>
          <p:nvPr/>
        </p:nvSpPr>
        <p:spPr>
          <a:xfrm>
            <a:off x="1677269" y="4481242"/>
            <a:ext cx="8400795" cy="923330"/>
          </a:xfrm>
          <a:prstGeom prst="rect">
            <a:avLst/>
          </a:prstGeom>
          <a:noFill/>
        </p:spPr>
        <p:txBody>
          <a:bodyPr wrap="square">
            <a:spAutoFit/>
          </a:bodyPr>
          <a:lstStyle/>
          <a:p>
            <a:pPr algn="just"/>
            <a:r>
              <a:rPr lang="en-US" dirty="0">
                <a:solidFill>
                  <a:srgbClr val="FFC000"/>
                </a:solidFill>
              </a:rPr>
              <a:t>We therefore deduce that the matrix F made it possible to calculate the transition from image 1 to image 2, but only on a single plane, and that the data is false if the points sought with this same F are not on this plan</a:t>
            </a:r>
            <a:endParaRPr lang="fr-FR" dirty="0">
              <a:solidFill>
                <a:srgbClr val="FFC000"/>
              </a:solidFill>
            </a:endParaRPr>
          </a:p>
        </p:txBody>
      </p:sp>
      <p:sp>
        <p:nvSpPr>
          <p:cNvPr id="12" name="Titre 1">
            <a:extLst>
              <a:ext uri="{FF2B5EF4-FFF2-40B4-BE49-F238E27FC236}">
                <a16:creationId xmlns:a16="http://schemas.microsoft.com/office/drawing/2014/main" id="{71D5B003-80DF-11AF-A05A-672122814511}"/>
              </a:ext>
            </a:extLst>
          </p:cNvPr>
          <p:cNvSpPr txBox="1">
            <a:spLocks/>
          </p:cNvSpPr>
          <p:nvPr/>
        </p:nvSpPr>
        <p:spPr>
          <a:xfrm>
            <a:off x="550607" y="5414404"/>
            <a:ext cx="11453713" cy="105187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A-5 : </a:t>
            </a:r>
            <a:r>
              <a:rPr lang="fr-FR" dirty="0" err="1"/>
              <a:t>results</a:t>
            </a:r>
            <a:r>
              <a:rPr lang="fr-FR" dirty="0"/>
              <a:t> of not </a:t>
            </a:r>
            <a:r>
              <a:rPr lang="fr-FR" dirty="0" err="1"/>
              <a:t>computed</a:t>
            </a:r>
            <a:r>
              <a:rPr lang="fr-FR" dirty="0"/>
              <a:t> Points (part 2)</a:t>
            </a:r>
          </a:p>
        </p:txBody>
      </p:sp>
      <p:sp>
        <p:nvSpPr>
          <p:cNvPr id="14" name="Flèche : angle droit 13">
            <a:extLst>
              <a:ext uri="{FF2B5EF4-FFF2-40B4-BE49-F238E27FC236}">
                <a16:creationId xmlns:a16="http://schemas.microsoft.com/office/drawing/2014/main" id="{288032DA-A61F-FD0E-80B3-72FE0F1489B8}"/>
              </a:ext>
            </a:extLst>
          </p:cNvPr>
          <p:cNvSpPr/>
          <p:nvPr/>
        </p:nvSpPr>
        <p:spPr>
          <a:xfrm rot="5400000">
            <a:off x="1104895" y="4570891"/>
            <a:ext cx="504773" cy="482658"/>
          </a:xfrm>
          <a:prstGeom prst="bentUpArrow">
            <a:avLst>
              <a:gd name="adj1" fmla="val 16851"/>
              <a:gd name="adj2" fmla="val 25000"/>
              <a:gd name="adj3" fmla="val 2500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73527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id="{377FA0DB-CD3F-AC94-5E99-817CADC7B179}"/>
              </a:ext>
            </a:extLst>
          </p:cNvPr>
          <p:cNvSpPr>
            <a:spLocks noGrp="1"/>
          </p:cNvSpPr>
          <p:nvPr>
            <p:ph idx="1"/>
          </p:nvPr>
        </p:nvSpPr>
        <p:spPr>
          <a:xfrm>
            <a:off x="359747" y="170367"/>
            <a:ext cx="10632717" cy="1074174"/>
          </a:xfrm>
        </p:spPr>
        <p:txBody>
          <a:bodyPr>
            <a:normAutofit fontScale="85000" lnSpcReduction="20000"/>
          </a:bodyPr>
          <a:lstStyle/>
          <a:p>
            <a:pPr algn="just"/>
            <a:r>
              <a:rPr lang="en-US" dirty="0"/>
              <a:t>We can no longer use the technique of making circles by hand for this question, because we need to be able to generate many points</a:t>
            </a:r>
          </a:p>
          <a:p>
            <a:pPr algn="just"/>
            <a:r>
              <a:rPr lang="en-US" dirty="0"/>
              <a:t>We will therefore make a C++ script (because OpenCV has better mastery of this language) which will generate all these points automatically</a:t>
            </a:r>
            <a:endParaRPr lang="fr-FR" dirty="0"/>
          </a:p>
        </p:txBody>
      </p:sp>
      <p:sp>
        <p:nvSpPr>
          <p:cNvPr id="7" name="Espace réservé du contenu 2">
            <a:extLst>
              <a:ext uri="{FF2B5EF4-FFF2-40B4-BE49-F238E27FC236}">
                <a16:creationId xmlns:a16="http://schemas.microsoft.com/office/drawing/2014/main" id="{4EEA2678-978B-FAC7-FE87-CF5DEA866045}"/>
              </a:ext>
            </a:extLst>
          </p:cNvPr>
          <p:cNvSpPr txBox="1">
            <a:spLocks/>
          </p:cNvSpPr>
          <p:nvPr/>
        </p:nvSpPr>
        <p:spPr>
          <a:xfrm>
            <a:off x="359746" y="1319562"/>
            <a:ext cx="10632717" cy="40761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just">
              <a:buClr>
                <a:schemeClr val="bg2">
                  <a:lumMod val="40000"/>
                  <a:lumOff val="60000"/>
                </a:schemeClr>
              </a:buClr>
            </a:pPr>
            <a:r>
              <a:rPr lang="fr-FR" dirty="0"/>
              <a:t>Open images by </a:t>
            </a:r>
            <a:r>
              <a:rPr lang="fr-FR" dirty="0" err="1"/>
              <a:t>their</a:t>
            </a:r>
            <a:r>
              <a:rPr lang="fr-FR" dirty="0"/>
              <a:t> </a:t>
            </a:r>
            <a:r>
              <a:rPr lang="fr-FR" dirty="0" err="1"/>
              <a:t>names</a:t>
            </a:r>
            <a:endParaRPr lang="fr-FR" dirty="0"/>
          </a:p>
        </p:txBody>
      </p:sp>
      <p:sp>
        <p:nvSpPr>
          <p:cNvPr id="8" name="Espace réservé du contenu 2">
            <a:extLst>
              <a:ext uri="{FF2B5EF4-FFF2-40B4-BE49-F238E27FC236}">
                <a16:creationId xmlns:a16="http://schemas.microsoft.com/office/drawing/2014/main" id="{AB701E35-C70D-1B88-A91A-778D97E96A40}"/>
              </a:ext>
            </a:extLst>
          </p:cNvPr>
          <p:cNvSpPr txBox="1">
            <a:spLocks/>
          </p:cNvSpPr>
          <p:nvPr/>
        </p:nvSpPr>
        <p:spPr>
          <a:xfrm>
            <a:off x="359746" y="1683686"/>
            <a:ext cx="10632717" cy="73505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just">
              <a:buClr>
                <a:schemeClr val="bg2">
                  <a:lumMod val="40000"/>
                  <a:lumOff val="60000"/>
                </a:schemeClr>
              </a:buClr>
            </a:pPr>
            <a:r>
              <a:rPr lang="fr-FR" dirty="0" err="1"/>
              <a:t>Ask</a:t>
            </a:r>
            <a:r>
              <a:rPr lang="fr-FR" dirty="0"/>
              <a:t> the </a:t>
            </a:r>
            <a:r>
              <a:rPr lang="fr-FR" dirty="0" err="1"/>
              <a:t>number</a:t>
            </a:r>
            <a:r>
              <a:rPr lang="fr-FR" dirty="0"/>
              <a:t> of </a:t>
            </a:r>
            <a:r>
              <a:rPr lang="fr-FR" dirty="0" err="1"/>
              <a:t>feature</a:t>
            </a:r>
            <a:r>
              <a:rPr lang="fr-FR" dirty="0"/>
              <a:t> points </a:t>
            </a:r>
            <a:r>
              <a:rPr lang="fr-FR" dirty="0" err="1"/>
              <a:t>that</a:t>
            </a:r>
            <a:r>
              <a:rPr lang="fr-FR" dirty="0"/>
              <a:t> </a:t>
            </a:r>
            <a:r>
              <a:rPr lang="fr-FR" dirty="0" err="1"/>
              <a:t>OpenCV</a:t>
            </a:r>
            <a:r>
              <a:rPr lang="fr-FR" dirty="0"/>
              <a:t> must </a:t>
            </a:r>
            <a:r>
              <a:rPr lang="fr-FR" dirty="0" err="1"/>
              <a:t>detect</a:t>
            </a:r>
            <a:r>
              <a:rPr lang="fr-FR" dirty="0"/>
              <a:t> and </a:t>
            </a:r>
            <a:r>
              <a:rPr lang="fr-FR" dirty="0" err="1"/>
              <a:t>create</a:t>
            </a:r>
            <a:r>
              <a:rPr lang="fr-FR" dirty="0"/>
              <a:t> a </a:t>
            </a:r>
            <a:r>
              <a:rPr lang="en-US" dirty="0"/>
              <a:t>matcher with Hamming's distance, which linked points detected in img1 with points in </a:t>
            </a:r>
            <a:r>
              <a:rPr lang="en-US" dirty="0" err="1"/>
              <a:t>img</a:t>
            </a:r>
            <a:r>
              <a:rPr lang="en-US" dirty="0"/>
              <a:t> 2</a:t>
            </a:r>
            <a:endParaRPr lang="fr-FR" dirty="0"/>
          </a:p>
        </p:txBody>
      </p:sp>
      <p:sp>
        <p:nvSpPr>
          <p:cNvPr id="9" name="Espace réservé du contenu 2">
            <a:extLst>
              <a:ext uri="{FF2B5EF4-FFF2-40B4-BE49-F238E27FC236}">
                <a16:creationId xmlns:a16="http://schemas.microsoft.com/office/drawing/2014/main" id="{00E19F17-00E1-9B52-D578-0449A57FEBEE}"/>
              </a:ext>
            </a:extLst>
          </p:cNvPr>
          <p:cNvSpPr txBox="1">
            <a:spLocks/>
          </p:cNvSpPr>
          <p:nvPr/>
        </p:nvSpPr>
        <p:spPr>
          <a:xfrm>
            <a:off x="359745" y="2374492"/>
            <a:ext cx="10632717" cy="44769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just">
              <a:buClr>
                <a:schemeClr val="bg2">
                  <a:lumMod val="40000"/>
                  <a:lumOff val="60000"/>
                </a:schemeClr>
              </a:buClr>
            </a:pPr>
            <a:r>
              <a:rPr lang="fr-FR" dirty="0" err="1"/>
              <a:t>Filter</a:t>
            </a:r>
            <a:r>
              <a:rPr lang="fr-FR" dirty="0"/>
              <a:t> the maximal distance of points in img1 and img2 </a:t>
            </a:r>
            <a:r>
              <a:rPr lang="fr-FR" dirty="0">
                <a:solidFill>
                  <a:srgbClr val="FFC000"/>
                </a:solidFill>
                <a:sym typeface="Wingdings" panose="05000000000000000000" pitchFamily="2" charset="2"/>
              </a:rPr>
              <a:t> Very important !</a:t>
            </a:r>
            <a:endParaRPr lang="fr-FR" dirty="0">
              <a:solidFill>
                <a:srgbClr val="FFC000"/>
              </a:solidFill>
            </a:endParaRPr>
          </a:p>
        </p:txBody>
      </p:sp>
      <p:sp>
        <p:nvSpPr>
          <p:cNvPr id="10" name="Espace réservé du contenu 2">
            <a:extLst>
              <a:ext uri="{FF2B5EF4-FFF2-40B4-BE49-F238E27FC236}">
                <a16:creationId xmlns:a16="http://schemas.microsoft.com/office/drawing/2014/main" id="{C3EB79FC-9338-09C5-D1C8-660A49F03200}"/>
              </a:ext>
            </a:extLst>
          </p:cNvPr>
          <p:cNvSpPr txBox="1">
            <a:spLocks/>
          </p:cNvSpPr>
          <p:nvPr/>
        </p:nvSpPr>
        <p:spPr>
          <a:xfrm>
            <a:off x="359745" y="4463416"/>
            <a:ext cx="6149210" cy="1084713"/>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just">
              <a:buClr>
                <a:schemeClr val="bg2">
                  <a:lumMod val="40000"/>
                  <a:lumOff val="60000"/>
                </a:schemeClr>
              </a:buClr>
            </a:pPr>
            <a:r>
              <a:rPr lang="en-US" dirty="0"/>
              <a:t>Once our points are obtained, we save them in the same way like we did before in our .txt file, automatically. We also save the color for each pair of points with which we drew them</a:t>
            </a:r>
            <a:endParaRPr lang="fr-FR" dirty="0">
              <a:solidFill>
                <a:srgbClr val="FFC000"/>
              </a:solidFill>
            </a:endParaRPr>
          </a:p>
        </p:txBody>
      </p:sp>
      <p:sp>
        <p:nvSpPr>
          <p:cNvPr id="11" name="Titre 1">
            <a:extLst>
              <a:ext uri="{FF2B5EF4-FFF2-40B4-BE49-F238E27FC236}">
                <a16:creationId xmlns:a16="http://schemas.microsoft.com/office/drawing/2014/main" id="{EF378786-952A-5B77-2F8E-A0F6FBC2BFD6}"/>
              </a:ext>
            </a:extLst>
          </p:cNvPr>
          <p:cNvSpPr txBox="1">
            <a:spLocks/>
          </p:cNvSpPr>
          <p:nvPr/>
        </p:nvSpPr>
        <p:spPr>
          <a:xfrm>
            <a:off x="550607" y="5414404"/>
            <a:ext cx="11453713" cy="105187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A-6 : F </a:t>
            </a:r>
            <a:r>
              <a:rPr lang="fr-FR" dirty="0" err="1"/>
              <a:t>with</a:t>
            </a:r>
            <a:r>
              <a:rPr lang="fr-FR" dirty="0"/>
              <a:t> more </a:t>
            </a:r>
            <a:r>
              <a:rPr lang="fr-FR" dirty="0" err="1"/>
              <a:t>than</a:t>
            </a:r>
            <a:r>
              <a:rPr lang="fr-FR" dirty="0"/>
              <a:t> 8 Points</a:t>
            </a:r>
          </a:p>
        </p:txBody>
      </p:sp>
      <p:pic>
        <p:nvPicPr>
          <p:cNvPr id="15" name="Image 14" descr="Une image contenant intérieur, conteneur, boîte&#10;&#10;Description générée automatiquement">
            <a:extLst>
              <a:ext uri="{FF2B5EF4-FFF2-40B4-BE49-F238E27FC236}">
                <a16:creationId xmlns:a16="http://schemas.microsoft.com/office/drawing/2014/main" id="{1DEE2EEA-4549-0B9F-2607-5D87EC6C5EB7}"/>
              </a:ext>
            </a:extLst>
          </p:cNvPr>
          <p:cNvPicPr>
            <a:picLocks noChangeAspect="1"/>
          </p:cNvPicPr>
          <p:nvPr/>
        </p:nvPicPr>
        <p:blipFill rotWithShape="1">
          <a:blip r:embed="rId2">
            <a:extLst>
              <a:ext uri="{28A0092B-C50C-407E-A947-70E740481C1C}">
                <a14:useLocalDpi xmlns:a14="http://schemas.microsoft.com/office/drawing/2010/main" val="0"/>
              </a:ext>
            </a:extLst>
          </a:blip>
          <a:srcRect t="20637" b="24692"/>
          <a:stretch/>
        </p:blipFill>
        <p:spPr>
          <a:xfrm>
            <a:off x="1266175" y="2822190"/>
            <a:ext cx="1678494" cy="1525434"/>
          </a:xfrm>
          <a:prstGeom prst="rect">
            <a:avLst/>
          </a:prstGeom>
        </p:spPr>
      </p:pic>
      <p:pic>
        <p:nvPicPr>
          <p:cNvPr id="17" name="Image 16" descr="Une image contenant boîte, intérieur&#10;&#10;Description générée automatiquement">
            <a:extLst>
              <a:ext uri="{FF2B5EF4-FFF2-40B4-BE49-F238E27FC236}">
                <a16:creationId xmlns:a16="http://schemas.microsoft.com/office/drawing/2014/main" id="{DA3AE6B6-0DC9-1C81-35DB-112C53977B46}"/>
              </a:ext>
            </a:extLst>
          </p:cNvPr>
          <p:cNvPicPr>
            <a:picLocks noChangeAspect="1"/>
          </p:cNvPicPr>
          <p:nvPr/>
        </p:nvPicPr>
        <p:blipFill rotWithShape="1">
          <a:blip r:embed="rId3">
            <a:extLst>
              <a:ext uri="{28A0092B-C50C-407E-A947-70E740481C1C}">
                <a14:useLocalDpi xmlns:a14="http://schemas.microsoft.com/office/drawing/2010/main" val="0"/>
              </a:ext>
            </a:extLst>
          </a:blip>
          <a:srcRect t="27622" b="21732"/>
          <a:stretch/>
        </p:blipFill>
        <p:spPr>
          <a:xfrm>
            <a:off x="4048586" y="2825447"/>
            <a:ext cx="1804186" cy="1518920"/>
          </a:xfrm>
          <a:prstGeom prst="rect">
            <a:avLst/>
          </a:prstGeom>
        </p:spPr>
      </p:pic>
      <p:sp>
        <p:nvSpPr>
          <p:cNvPr id="18" name="Rectangle 17">
            <a:extLst>
              <a:ext uri="{FF2B5EF4-FFF2-40B4-BE49-F238E27FC236}">
                <a16:creationId xmlns:a16="http://schemas.microsoft.com/office/drawing/2014/main" id="{D3ED0121-65B3-7E47-608C-09DCC346AE2C}"/>
              </a:ext>
            </a:extLst>
          </p:cNvPr>
          <p:cNvSpPr/>
          <p:nvPr/>
        </p:nvSpPr>
        <p:spPr>
          <a:xfrm>
            <a:off x="1621536" y="2836607"/>
            <a:ext cx="371856" cy="38903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B6D6FD26-1C5E-9393-33F3-C29117E51C83}"/>
              </a:ext>
            </a:extLst>
          </p:cNvPr>
          <p:cNvSpPr/>
          <p:nvPr/>
        </p:nvSpPr>
        <p:spPr>
          <a:xfrm>
            <a:off x="4565904" y="2843588"/>
            <a:ext cx="597408" cy="48263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avec flèche 21">
            <a:extLst>
              <a:ext uri="{FF2B5EF4-FFF2-40B4-BE49-F238E27FC236}">
                <a16:creationId xmlns:a16="http://schemas.microsoft.com/office/drawing/2014/main" id="{56666334-A4B3-0A96-3178-7058FC1FF9DF}"/>
              </a:ext>
            </a:extLst>
          </p:cNvPr>
          <p:cNvCxnSpPr>
            <a:stCxn id="18" idx="3"/>
            <a:endCxn id="19" idx="1"/>
          </p:cNvCxnSpPr>
          <p:nvPr/>
        </p:nvCxnSpPr>
        <p:spPr>
          <a:xfrm>
            <a:off x="1993392" y="3031125"/>
            <a:ext cx="2572512" cy="53779"/>
          </a:xfrm>
          <a:prstGeom prst="straightConnector1">
            <a:avLst/>
          </a:prstGeom>
          <a:ln w="5715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3" name="ZoneTexte 22">
            <a:extLst>
              <a:ext uri="{FF2B5EF4-FFF2-40B4-BE49-F238E27FC236}">
                <a16:creationId xmlns:a16="http://schemas.microsoft.com/office/drawing/2014/main" id="{E1EBA681-55C3-B713-D96B-7944D2214A06}"/>
              </a:ext>
            </a:extLst>
          </p:cNvPr>
          <p:cNvSpPr txBox="1"/>
          <p:nvPr/>
        </p:nvSpPr>
        <p:spPr>
          <a:xfrm>
            <a:off x="5852772" y="3041079"/>
            <a:ext cx="5102942" cy="1077218"/>
          </a:xfrm>
          <a:prstGeom prst="rect">
            <a:avLst/>
          </a:prstGeom>
          <a:noFill/>
        </p:spPr>
        <p:txBody>
          <a:bodyPr wrap="square" rtlCol="0">
            <a:spAutoFit/>
          </a:bodyPr>
          <a:lstStyle/>
          <a:p>
            <a:pPr algn="just"/>
            <a:r>
              <a:rPr lang="en-US" sz="1600" dirty="0"/>
              <a:t>On these images the distance is too  high. Filtering allows to remove all points whose distance is too high. However, you must choose the filtering threshold by hand and observe the results</a:t>
            </a:r>
            <a:endParaRPr lang="fr-FR" sz="1600" dirty="0"/>
          </a:p>
        </p:txBody>
      </p:sp>
      <p:pic>
        <p:nvPicPr>
          <p:cNvPr id="25" name="Image 24">
            <a:extLst>
              <a:ext uri="{FF2B5EF4-FFF2-40B4-BE49-F238E27FC236}">
                <a16:creationId xmlns:a16="http://schemas.microsoft.com/office/drawing/2014/main" id="{0DD1FADF-568B-4FE0-EA46-D04E042A1DC8}"/>
              </a:ext>
            </a:extLst>
          </p:cNvPr>
          <p:cNvPicPr>
            <a:picLocks noChangeAspect="1"/>
          </p:cNvPicPr>
          <p:nvPr/>
        </p:nvPicPr>
        <p:blipFill rotWithShape="1">
          <a:blip r:embed="rId4"/>
          <a:srcRect b="61807"/>
          <a:stretch/>
        </p:blipFill>
        <p:spPr>
          <a:xfrm>
            <a:off x="7051937" y="4414256"/>
            <a:ext cx="4409401" cy="1170468"/>
          </a:xfrm>
          <a:prstGeom prst="rect">
            <a:avLst/>
          </a:prstGeom>
        </p:spPr>
      </p:pic>
    </p:spTree>
    <p:extLst>
      <p:ext uri="{BB962C8B-B14F-4D97-AF65-F5344CB8AC3E}">
        <p14:creationId xmlns:p14="http://schemas.microsoft.com/office/powerpoint/2010/main" val="1559264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EF378786-952A-5B77-2F8E-A0F6FBC2BFD6}"/>
              </a:ext>
            </a:extLst>
          </p:cNvPr>
          <p:cNvSpPr txBox="1">
            <a:spLocks/>
          </p:cNvSpPr>
          <p:nvPr/>
        </p:nvSpPr>
        <p:spPr>
          <a:xfrm>
            <a:off x="550607" y="5414404"/>
            <a:ext cx="11453713" cy="105187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A-6 : </a:t>
            </a:r>
            <a:r>
              <a:rPr lang="fr-FR" dirty="0" err="1"/>
              <a:t>results</a:t>
            </a:r>
            <a:r>
              <a:rPr lang="fr-FR" dirty="0"/>
              <a:t> of more </a:t>
            </a:r>
            <a:r>
              <a:rPr lang="fr-FR" dirty="0" err="1"/>
              <a:t>than</a:t>
            </a:r>
            <a:r>
              <a:rPr lang="fr-FR" dirty="0"/>
              <a:t> 8 Points</a:t>
            </a:r>
          </a:p>
        </p:txBody>
      </p:sp>
      <p:pic>
        <p:nvPicPr>
          <p:cNvPr id="13" name="Image 12" descr="Une image contenant figurine, dessin humoristique, jouet, poupée&#10;&#10;Description générée automatiquement">
            <a:extLst>
              <a:ext uri="{FF2B5EF4-FFF2-40B4-BE49-F238E27FC236}">
                <a16:creationId xmlns:a16="http://schemas.microsoft.com/office/drawing/2014/main" id="{7597DAC9-1520-5AD1-5CBC-C57D878BA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123" y="247193"/>
            <a:ext cx="2488369" cy="1866743"/>
          </a:xfrm>
          <a:prstGeom prst="rect">
            <a:avLst/>
          </a:prstGeom>
        </p:spPr>
      </p:pic>
      <p:pic>
        <p:nvPicPr>
          <p:cNvPr id="16" name="Image 15" descr="Une image contenant figurine, dessin humoristique, poupée, jouet&#10;&#10;Description générée automatiquement">
            <a:extLst>
              <a:ext uri="{FF2B5EF4-FFF2-40B4-BE49-F238E27FC236}">
                <a16:creationId xmlns:a16="http://schemas.microsoft.com/office/drawing/2014/main" id="{C9F4D8D6-4C36-0728-2C6D-E565634B9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1492" y="247193"/>
            <a:ext cx="2488367" cy="1866742"/>
          </a:xfrm>
          <a:prstGeom prst="rect">
            <a:avLst/>
          </a:prstGeom>
        </p:spPr>
      </p:pic>
      <p:pic>
        <p:nvPicPr>
          <p:cNvPr id="21" name="Image 20" descr="Une image contenant capture d’écran, texte, dessin humoristique&#10;&#10;Description générée automatiquement">
            <a:extLst>
              <a:ext uri="{FF2B5EF4-FFF2-40B4-BE49-F238E27FC236}">
                <a16:creationId xmlns:a16="http://schemas.microsoft.com/office/drawing/2014/main" id="{ED53067A-FFAE-ED7E-C9FE-D34B0B03454A}"/>
              </a:ext>
            </a:extLst>
          </p:cNvPr>
          <p:cNvPicPr>
            <a:picLocks noChangeAspect="1"/>
          </p:cNvPicPr>
          <p:nvPr/>
        </p:nvPicPr>
        <p:blipFill rotWithShape="1">
          <a:blip r:embed="rId4">
            <a:extLst>
              <a:ext uri="{28A0092B-C50C-407E-A947-70E740481C1C}">
                <a14:useLocalDpi xmlns:a14="http://schemas.microsoft.com/office/drawing/2010/main" val="0"/>
              </a:ext>
            </a:extLst>
          </a:blip>
          <a:srcRect l="12151" t="23595" r="9677" b="21989"/>
          <a:stretch/>
        </p:blipFill>
        <p:spPr>
          <a:xfrm>
            <a:off x="6640912" y="247193"/>
            <a:ext cx="5363408" cy="1866742"/>
          </a:xfrm>
          <a:prstGeom prst="rect">
            <a:avLst/>
          </a:prstGeom>
        </p:spPr>
      </p:pic>
      <p:pic>
        <p:nvPicPr>
          <p:cNvPr id="26" name="Image 25" descr="Une image contenant jouet, dessin humoristique, intérieur, plastique&#10;&#10;Description générée automatiquement">
            <a:extLst>
              <a:ext uri="{FF2B5EF4-FFF2-40B4-BE49-F238E27FC236}">
                <a16:creationId xmlns:a16="http://schemas.microsoft.com/office/drawing/2014/main" id="{C26A035E-0792-888B-8087-0B047B4F3F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123" y="2228393"/>
            <a:ext cx="2488367" cy="1866742"/>
          </a:xfrm>
          <a:prstGeom prst="rect">
            <a:avLst/>
          </a:prstGeom>
        </p:spPr>
      </p:pic>
      <p:pic>
        <p:nvPicPr>
          <p:cNvPr id="28" name="Image 27" descr="Une image contenant jouet, dessin humoristique, intérieur, boîte&#10;&#10;Description générée automatiquement">
            <a:extLst>
              <a:ext uri="{FF2B5EF4-FFF2-40B4-BE49-F238E27FC236}">
                <a16:creationId xmlns:a16="http://schemas.microsoft.com/office/drawing/2014/main" id="{DCAEE1F7-E774-F109-0F0C-308CD2D963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1493" y="2228393"/>
            <a:ext cx="2488366" cy="1866742"/>
          </a:xfrm>
          <a:prstGeom prst="rect">
            <a:avLst/>
          </a:prstGeom>
        </p:spPr>
      </p:pic>
      <p:pic>
        <p:nvPicPr>
          <p:cNvPr id="30" name="Image 29" descr="Une image contenant capture d’écran&#10;&#10;Description générée automatiquement">
            <a:extLst>
              <a:ext uri="{FF2B5EF4-FFF2-40B4-BE49-F238E27FC236}">
                <a16:creationId xmlns:a16="http://schemas.microsoft.com/office/drawing/2014/main" id="{E32FD332-5D21-F3F1-5111-5E3CF9C9461C}"/>
              </a:ext>
            </a:extLst>
          </p:cNvPr>
          <p:cNvPicPr>
            <a:picLocks noChangeAspect="1"/>
          </p:cNvPicPr>
          <p:nvPr/>
        </p:nvPicPr>
        <p:blipFill rotWithShape="1">
          <a:blip r:embed="rId7">
            <a:extLst>
              <a:ext uri="{28A0092B-C50C-407E-A947-70E740481C1C}">
                <a14:useLocalDpi xmlns:a14="http://schemas.microsoft.com/office/drawing/2010/main" val="0"/>
              </a:ext>
            </a:extLst>
          </a:blip>
          <a:srcRect l="12151" t="23740" r="9677" b="22850"/>
          <a:stretch/>
        </p:blipFill>
        <p:spPr>
          <a:xfrm>
            <a:off x="6640912" y="2227875"/>
            <a:ext cx="5465868" cy="1867260"/>
          </a:xfrm>
          <a:prstGeom prst="rect">
            <a:avLst/>
          </a:prstGeom>
        </p:spPr>
      </p:pic>
      <p:sp>
        <p:nvSpPr>
          <p:cNvPr id="31" name="Flèche : droite 30">
            <a:extLst>
              <a:ext uri="{FF2B5EF4-FFF2-40B4-BE49-F238E27FC236}">
                <a16:creationId xmlns:a16="http://schemas.microsoft.com/office/drawing/2014/main" id="{E7133F5B-DA27-ABC4-73E8-2E81BC69AACA}"/>
              </a:ext>
            </a:extLst>
          </p:cNvPr>
          <p:cNvSpPr/>
          <p:nvPr/>
        </p:nvSpPr>
        <p:spPr>
          <a:xfrm>
            <a:off x="5684910" y="1264905"/>
            <a:ext cx="709947" cy="194967"/>
          </a:xfrm>
          <a:prstGeom prst="rightArrow">
            <a:avLst/>
          </a:prstGeom>
          <a:noFill/>
          <a:ln>
            <a:solidFill>
              <a:schemeClr val="accent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32" name="ZoneTexte 31">
            <a:extLst>
              <a:ext uri="{FF2B5EF4-FFF2-40B4-BE49-F238E27FC236}">
                <a16:creationId xmlns:a16="http://schemas.microsoft.com/office/drawing/2014/main" id="{93622E55-41C3-936E-092F-BB6783B74666}"/>
              </a:ext>
            </a:extLst>
          </p:cNvPr>
          <p:cNvSpPr txBox="1"/>
          <p:nvPr/>
        </p:nvSpPr>
        <p:spPr>
          <a:xfrm>
            <a:off x="5379859" y="908606"/>
            <a:ext cx="1261053" cy="338554"/>
          </a:xfrm>
          <a:prstGeom prst="rect">
            <a:avLst/>
          </a:prstGeom>
          <a:noFill/>
        </p:spPr>
        <p:txBody>
          <a:bodyPr wrap="square" rtlCol="0">
            <a:spAutoFit/>
          </a:bodyPr>
          <a:lstStyle/>
          <a:p>
            <a:pPr algn="ctr"/>
            <a:r>
              <a:rPr lang="en-US" sz="1600" dirty="0">
                <a:solidFill>
                  <a:srgbClr val="002060"/>
                </a:solidFill>
              </a:rPr>
              <a:t>23 points</a:t>
            </a:r>
            <a:endParaRPr lang="fr-FR" sz="2000" dirty="0">
              <a:solidFill>
                <a:srgbClr val="002060"/>
              </a:solidFill>
            </a:endParaRPr>
          </a:p>
        </p:txBody>
      </p:sp>
      <p:sp>
        <p:nvSpPr>
          <p:cNvPr id="33" name="Flèche : droite 32">
            <a:extLst>
              <a:ext uri="{FF2B5EF4-FFF2-40B4-BE49-F238E27FC236}">
                <a16:creationId xmlns:a16="http://schemas.microsoft.com/office/drawing/2014/main" id="{4906009D-33FE-3E23-3E25-3DE7204C24AC}"/>
              </a:ext>
            </a:extLst>
          </p:cNvPr>
          <p:cNvSpPr/>
          <p:nvPr/>
        </p:nvSpPr>
        <p:spPr>
          <a:xfrm>
            <a:off x="5683864" y="3161505"/>
            <a:ext cx="709947" cy="194967"/>
          </a:xfrm>
          <a:prstGeom prst="rightArrow">
            <a:avLst/>
          </a:prstGeom>
          <a:noFill/>
          <a:ln>
            <a:solidFill>
              <a:schemeClr val="accent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84900FDB-3E4D-331C-C714-5D4292747AB3}"/>
              </a:ext>
            </a:extLst>
          </p:cNvPr>
          <p:cNvSpPr txBox="1"/>
          <p:nvPr/>
        </p:nvSpPr>
        <p:spPr>
          <a:xfrm>
            <a:off x="5379859" y="2805206"/>
            <a:ext cx="1261053" cy="338554"/>
          </a:xfrm>
          <a:prstGeom prst="rect">
            <a:avLst/>
          </a:prstGeom>
          <a:noFill/>
        </p:spPr>
        <p:txBody>
          <a:bodyPr wrap="square" rtlCol="0">
            <a:spAutoFit/>
          </a:bodyPr>
          <a:lstStyle/>
          <a:p>
            <a:pPr algn="ctr"/>
            <a:r>
              <a:rPr lang="en-US" sz="1600" dirty="0">
                <a:solidFill>
                  <a:srgbClr val="002060"/>
                </a:solidFill>
              </a:rPr>
              <a:t>12 points</a:t>
            </a:r>
            <a:endParaRPr lang="fr-FR" sz="2000" dirty="0">
              <a:solidFill>
                <a:srgbClr val="002060"/>
              </a:solidFill>
            </a:endParaRPr>
          </a:p>
        </p:txBody>
      </p:sp>
      <p:sp>
        <p:nvSpPr>
          <p:cNvPr id="35" name="ZoneTexte 34">
            <a:extLst>
              <a:ext uri="{FF2B5EF4-FFF2-40B4-BE49-F238E27FC236}">
                <a16:creationId xmlns:a16="http://schemas.microsoft.com/office/drawing/2014/main" id="{5C8CB364-B726-57CF-28B5-951C474643FE}"/>
              </a:ext>
            </a:extLst>
          </p:cNvPr>
          <p:cNvSpPr txBox="1"/>
          <p:nvPr/>
        </p:nvSpPr>
        <p:spPr>
          <a:xfrm>
            <a:off x="579661" y="4240140"/>
            <a:ext cx="9600395" cy="1200329"/>
          </a:xfrm>
          <a:prstGeom prst="rect">
            <a:avLst/>
          </a:prstGeom>
          <a:noFill/>
        </p:spPr>
        <p:txBody>
          <a:bodyPr wrap="square" rtlCol="0">
            <a:spAutoFit/>
          </a:bodyPr>
          <a:lstStyle/>
          <a:p>
            <a:pPr algn="just" rtl="0"/>
            <a:r>
              <a:rPr lang="en-US" dirty="0"/>
              <a:t>Contrary to what one might think, increasing the number of points does not seem to increase the precision of the matrix F, but on the contrary to significantly reduce it. This can nevertheless come from a precision problem in our C++ program, a distance defect in the OpenCV feature points or even the quality of the image.</a:t>
            </a:r>
          </a:p>
        </p:txBody>
      </p:sp>
    </p:spTree>
    <p:extLst>
      <p:ext uri="{BB962C8B-B14F-4D97-AF65-F5344CB8AC3E}">
        <p14:creationId xmlns:p14="http://schemas.microsoft.com/office/powerpoint/2010/main" val="3069677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16E082-2D23-F47B-860B-054F1DF72F26}"/>
              </a:ext>
            </a:extLst>
          </p:cNvPr>
          <p:cNvSpPr>
            <a:spLocks noGrp="1"/>
          </p:cNvSpPr>
          <p:nvPr>
            <p:ph type="title"/>
          </p:nvPr>
        </p:nvSpPr>
        <p:spPr>
          <a:xfrm>
            <a:off x="599635" y="5339420"/>
            <a:ext cx="10711375" cy="1231805"/>
          </a:xfrm>
        </p:spPr>
        <p:txBody>
          <a:bodyPr>
            <a:normAutofit/>
          </a:bodyPr>
          <a:lstStyle/>
          <a:p>
            <a:r>
              <a:rPr lang="fr-FR" sz="3200" dirty="0"/>
              <a:t>B-7 : </a:t>
            </a:r>
            <a:r>
              <a:rPr lang="fr-FR" sz="3200" dirty="0" err="1"/>
              <a:t>Calculate</a:t>
            </a:r>
            <a:r>
              <a:rPr lang="fr-FR" sz="3200" dirty="0"/>
              <a:t> Focal </a:t>
            </a:r>
            <a:r>
              <a:rPr lang="fr-FR" sz="3200" dirty="0" err="1"/>
              <a:t>Length</a:t>
            </a:r>
            <a:r>
              <a:rPr lang="fr-FR" sz="3200" dirty="0"/>
              <a:t> and Image Center</a:t>
            </a:r>
          </a:p>
        </p:txBody>
      </p:sp>
      <p:sp>
        <p:nvSpPr>
          <p:cNvPr id="4" name="Espace réservé du contenu 2">
            <a:extLst>
              <a:ext uri="{FF2B5EF4-FFF2-40B4-BE49-F238E27FC236}">
                <a16:creationId xmlns:a16="http://schemas.microsoft.com/office/drawing/2014/main" id="{8CADF354-85E9-4ABA-3F2C-64E9F13F118D}"/>
              </a:ext>
            </a:extLst>
          </p:cNvPr>
          <p:cNvSpPr>
            <a:spLocks noGrp="1"/>
          </p:cNvSpPr>
          <p:nvPr>
            <p:ph idx="1"/>
          </p:nvPr>
        </p:nvSpPr>
        <p:spPr>
          <a:xfrm>
            <a:off x="477734" y="350812"/>
            <a:ext cx="10632717" cy="1560056"/>
          </a:xfrm>
        </p:spPr>
        <p:txBody>
          <a:bodyPr>
            <a:normAutofit lnSpcReduction="10000"/>
          </a:bodyPr>
          <a:lstStyle/>
          <a:p>
            <a:pPr algn="just"/>
            <a:r>
              <a:rPr lang="en-US" dirty="0"/>
              <a:t>For each image, we calculate </a:t>
            </a:r>
            <a:r>
              <a:rPr lang="en-US" dirty="0" err="1"/>
              <a:t>epipoles</a:t>
            </a:r>
            <a:r>
              <a:rPr lang="en-US" dirty="0"/>
              <a:t> with the following steps :</a:t>
            </a:r>
          </a:p>
          <a:p>
            <a:pPr lvl="1" algn="just">
              <a:buFont typeface="Arial" panose="020B0604020202020204" pitchFamily="34" charset="0"/>
              <a:buChar char="•"/>
            </a:pPr>
            <a:r>
              <a:rPr lang="en-US" dirty="0"/>
              <a:t>Decomposition SVD of F</a:t>
            </a:r>
            <a:r>
              <a:rPr lang="en-US" baseline="30000" dirty="0"/>
              <a:t>T</a:t>
            </a:r>
            <a:r>
              <a:rPr lang="en-US" dirty="0"/>
              <a:t> (for image 1) and F (for image 2)</a:t>
            </a:r>
          </a:p>
          <a:p>
            <a:pPr lvl="1" algn="just">
              <a:buFont typeface="Arial" panose="020B0604020202020204" pitchFamily="34" charset="0"/>
              <a:buChar char="•"/>
            </a:pPr>
            <a:r>
              <a:rPr lang="en-US" dirty="0"/>
              <a:t>Take the last column of V</a:t>
            </a:r>
            <a:r>
              <a:rPr lang="en-US" baseline="30000" dirty="0"/>
              <a:t>T</a:t>
            </a:r>
            <a:r>
              <a:rPr lang="en-US" dirty="0"/>
              <a:t> which is the </a:t>
            </a:r>
            <a:r>
              <a:rPr lang="en-US" dirty="0" err="1"/>
              <a:t>epipole</a:t>
            </a:r>
            <a:r>
              <a:rPr lang="en-US" dirty="0"/>
              <a:t> for each image</a:t>
            </a:r>
          </a:p>
          <a:p>
            <a:pPr lvl="1" algn="just">
              <a:buFont typeface="Arial" panose="020B0604020202020204" pitchFamily="34" charset="0"/>
              <a:buChar char="•"/>
            </a:pPr>
            <a:r>
              <a:rPr lang="en-US" dirty="0"/>
              <a:t>Normalization of the </a:t>
            </a:r>
            <a:r>
              <a:rPr lang="en-US" dirty="0" err="1"/>
              <a:t>epipole</a:t>
            </a:r>
            <a:r>
              <a:rPr lang="en-US" dirty="0"/>
              <a:t> vector</a:t>
            </a:r>
          </a:p>
        </p:txBody>
      </p:sp>
      <mc:AlternateContent xmlns:mc="http://schemas.openxmlformats.org/markup-compatibility/2006">
        <mc:Choice xmlns:a14="http://schemas.microsoft.com/office/drawing/2010/main" Requires="a14">
          <p:sp>
            <p:nvSpPr>
              <p:cNvPr id="7" name="Espace réservé du contenu 2">
                <a:extLst>
                  <a:ext uri="{FF2B5EF4-FFF2-40B4-BE49-F238E27FC236}">
                    <a16:creationId xmlns:a16="http://schemas.microsoft.com/office/drawing/2014/main" id="{1296615D-9EC5-5852-93C0-E9A6EEE7E213}"/>
                  </a:ext>
                </a:extLst>
              </p:cNvPr>
              <p:cNvSpPr txBox="1">
                <a:spLocks/>
              </p:cNvSpPr>
              <p:nvPr/>
            </p:nvSpPr>
            <p:spPr>
              <a:xfrm>
                <a:off x="477734" y="1910867"/>
                <a:ext cx="10632717" cy="283697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just"/>
                <a:r>
                  <a:rPr lang="en-US" dirty="0"/>
                  <a:t>We need to extend both </a:t>
                </a:r>
                <a:r>
                  <a:rPr lang="en-US" dirty="0" err="1"/>
                  <a:t>epipoles</a:t>
                </a:r>
                <a:r>
                  <a:rPr lang="en-US" dirty="0"/>
                  <a:t> into matrices:</a:t>
                </a:r>
              </a:p>
              <a:p>
                <a:pPr lvl="1" algn="just">
                  <a:buFont typeface="Arial" panose="020B0604020202020204" pitchFamily="34" charset="0"/>
                  <a:buChar char="•"/>
                </a:pPr>
                <a14:m>
                  <m:oMath xmlns:m="http://schemas.openxmlformats.org/officeDocument/2006/math">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𝑒</m:t>
                        </m:r>
                      </m:e>
                      <m:sub>
                        <m:r>
                          <a:rPr lang="fr-FR" b="0" i="1" smtClean="0">
                            <a:solidFill>
                              <a:schemeClr val="tx1"/>
                            </a:solidFill>
                            <a:latin typeface="Cambria Math" panose="02040503050406030204" pitchFamily="18" charset="0"/>
                          </a:rPr>
                          <m:t>1_</m:t>
                        </m:r>
                        <m:r>
                          <a:rPr lang="fr-FR" b="0" i="1" smtClean="0">
                            <a:solidFill>
                              <a:schemeClr val="tx1"/>
                            </a:solidFill>
                            <a:latin typeface="Cambria Math" panose="02040503050406030204" pitchFamily="18" charset="0"/>
                          </a:rPr>
                          <m:t>𝑚𝑎𝑡</m:t>
                        </m:r>
                      </m:sub>
                    </m:sSub>
                    <m:r>
                      <a:rPr lang="fr-FR" b="0" i="1" smtClean="0">
                        <a:solidFill>
                          <a:schemeClr val="tx1"/>
                        </a:solidFill>
                        <a:latin typeface="Cambria Math" panose="02040503050406030204" pitchFamily="18" charset="0"/>
                      </a:rPr>
                      <m:t>=</m:t>
                    </m:r>
                    <m:d>
                      <m:dPr>
                        <m:ctrlPr>
                          <a:rPr lang="fr-FR" b="0" i="1" smtClean="0">
                            <a:solidFill>
                              <a:schemeClr val="tx1"/>
                            </a:solidFill>
                            <a:latin typeface="Cambria Math" panose="02040503050406030204" pitchFamily="18" charset="0"/>
                          </a:rPr>
                        </m:ctrlPr>
                      </m:dPr>
                      <m:e>
                        <m:m>
                          <m:mPr>
                            <m:mcs>
                              <m:mc>
                                <m:mcPr>
                                  <m:count m:val="3"/>
                                  <m:mcJc m:val="center"/>
                                </m:mcPr>
                              </m:mc>
                            </m:mcs>
                            <m:ctrlPr>
                              <a:rPr lang="fr-FR" b="0" i="1" smtClean="0">
                                <a:solidFill>
                                  <a:schemeClr val="tx1"/>
                                </a:solidFill>
                                <a:latin typeface="Cambria Math" panose="02040503050406030204" pitchFamily="18" charset="0"/>
                              </a:rPr>
                            </m:ctrlPr>
                          </m:mPr>
                          <m:mr>
                            <m:e>
                              <m:r>
                                <m:rPr>
                                  <m:brk m:alnAt="7"/>
                                </m:rPr>
                                <a:rPr lang="fr-FR" b="0" i="1" smtClean="0">
                                  <a:solidFill>
                                    <a:schemeClr val="tx1"/>
                                  </a:solidFill>
                                  <a:latin typeface="Cambria Math" panose="02040503050406030204" pitchFamily="18" charset="0"/>
                                </a:rPr>
                                <m:t>0</m:t>
                              </m:r>
                            </m:e>
                            <m:e>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𝑒</m:t>
                                  </m:r>
                                </m:e>
                                <m:sub>
                                  <m:r>
                                    <a:rPr lang="fr-FR" b="0" i="1" smtClean="0">
                                      <a:solidFill>
                                        <a:schemeClr val="tx1"/>
                                      </a:solidFill>
                                      <a:latin typeface="Cambria Math" panose="02040503050406030204" pitchFamily="18" charset="0"/>
                                    </a:rPr>
                                    <m:t>1_</m:t>
                                  </m:r>
                                  <m:r>
                                    <a:rPr lang="fr-FR" b="0" i="1" smtClean="0">
                                      <a:solidFill>
                                        <a:schemeClr val="tx1"/>
                                      </a:solidFill>
                                      <a:latin typeface="Cambria Math" panose="02040503050406030204" pitchFamily="18" charset="0"/>
                                    </a:rPr>
                                    <m:t>𝑧</m:t>
                                  </m:r>
                                </m:sub>
                              </m:sSub>
                            </m:e>
                            <m:e>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𝑒</m:t>
                                  </m:r>
                                </m:e>
                                <m:sub>
                                  <m:r>
                                    <a:rPr lang="fr-FR" b="0" i="1" smtClean="0">
                                      <a:solidFill>
                                        <a:schemeClr val="tx1"/>
                                      </a:solidFill>
                                      <a:latin typeface="Cambria Math" panose="02040503050406030204" pitchFamily="18" charset="0"/>
                                    </a:rPr>
                                    <m:t>1_</m:t>
                                  </m:r>
                                  <m:r>
                                    <a:rPr lang="fr-FR" b="0" i="1" smtClean="0">
                                      <a:solidFill>
                                        <a:schemeClr val="tx1"/>
                                      </a:solidFill>
                                      <a:latin typeface="Cambria Math" panose="02040503050406030204" pitchFamily="18" charset="0"/>
                                    </a:rPr>
                                    <m:t>𝑦</m:t>
                                  </m:r>
                                </m:sub>
                              </m:sSub>
                            </m:e>
                          </m:mr>
                          <m:mr>
                            <m:e>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𝑒</m:t>
                                  </m:r>
                                </m:e>
                                <m:sub>
                                  <m:r>
                                    <a:rPr lang="fr-FR" b="0" i="1" smtClean="0">
                                      <a:solidFill>
                                        <a:schemeClr val="tx1"/>
                                      </a:solidFill>
                                      <a:latin typeface="Cambria Math" panose="02040503050406030204" pitchFamily="18" charset="0"/>
                                    </a:rPr>
                                    <m:t>1_</m:t>
                                  </m:r>
                                  <m:r>
                                    <a:rPr lang="fr-FR" b="0" i="1" smtClean="0">
                                      <a:solidFill>
                                        <a:schemeClr val="tx1"/>
                                      </a:solidFill>
                                      <a:latin typeface="Cambria Math" panose="02040503050406030204" pitchFamily="18" charset="0"/>
                                    </a:rPr>
                                    <m:t>𝑧</m:t>
                                  </m:r>
                                </m:sub>
                              </m:sSub>
                            </m:e>
                            <m:e>
                              <m:r>
                                <a:rPr lang="fr-FR" b="0" i="1" smtClean="0">
                                  <a:solidFill>
                                    <a:schemeClr val="tx1"/>
                                  </a:solidFill>
                                  <a:latin typeface="Cambria Math" panose="02040503050406030204" pitchFamily="18" charset="0"/>
                                </a:rPr>
                                <m:t>0</m:t>
                              </m:r>
                            </m:e>
                            <m:e>
                              <m:r>
                                <a:rPr lang="fr-FR" b="0" i="1" smtClean="0">
                                  <a:solidFill>
                                    <a:schemeClr val="tx1"/>
                                  </a:solidFill>
                                  <a:latin typeface="Cambria Math" panose="02040503050406030204" pitchFamily="18" charset="0"/>
                                </a:rPr>
                                <m:t>−</m:t>
                              </m:r>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𝑒</m:t>
                                  </m:r>
                                </m:e>
                                <m:sub>
                                  <m:r>
                                    <a:rPr lang="fr-FR" b="0" i="1" smtClean="0">
                                      <a:solidFill>
                                        <a:schemeClr val="tx1"/>
                                      </a:solidFill>
                                      <a:latin typeface="Cambria Math" panose="02040503050406030204" pitchFamily="18" charset="0"/>
                                    </a:rPr>
                                    <m:t>1_</m:t>
                                  </m:r>
                                  <m:r>
                                    <a:rPr lang="fr-FR" b="0" i="1" smtClean="0">
                                      <a:solidFill>
                                        <a:schemeClr val="tx1"/>
                                      </a:solidFill>
                                      <a:latin typeface="Cambria Math" panose="02040503050406030204" pitchFamily="18" charset="0"/>
                                    </a:rPr>
                                    <m:t>𝑥</m:t>
                                  </m:r>
                                </m:sub>
                              </m:sSub>
                            </m:e>
                          </m:mr>
                          <m:mr>
                            <m:e>
                              <m:r>
                                <a:rPr lang="fr-FR" b="0" i="1" smtClean="0">
                                  <a:solidFill>
                                    <a:schemeClr val="tx1"/>
                                  </a:solidFill>
                                  <a:latin typeface="Cambria Math" panose="02040503050406030204" pitchFamily="18" charset="0"/>
                                </a:rPr>
                                <m:t>−</m:t>
                              </m:r>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𝑒</m:t>
                                  </m:r>
                                </m:e>
                                <m:sub>
                                  <m:r>
                                    <a:rPr lang="fr-FR" b="0" i="1" smtClean="0">
                                      <a:solidFill>
                                        <a:schemeClr val="tx1"/>
                                      </a:solidFill>
                                      <a:latin typeface="Cambria Math" panose="02040503050406030204" pitchFamily="18" charset="0"/>
                                    </a:rPr>
                                    <m:t>1_</m:t>
                                  </m:r>
                                  <m:r>
                                    <a:rPr lang="fr-FR" b="0" i="1" smtClean="0">
                                      <a:solidFill>
                                        <a:schemeClr val="tx1"/>
                                      </a:solidFill>
                                      <a:latin typeface="Cambria Math" panose="02040503050406030204" pitchFamily="18" charset="0"/>
                                    </a:rPr>
                                    <m:t>𝑦</m:t>
                                  </m:r>
                                </m:sub>
                              </m:sSub>
                            </m:e>
                            <m:e>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𝑒</m:t>
                                  </m:r>
                                </m:e>
                                <m:sub>
                                  <m:r>
                                    <a:rPr lang="fr-FR" b="0" i="1" smtClean="0">
                                      <a:solidFill>
                                        <a:schemeClr val="tx1"/>
                                      </a:solidFill>
                                      <a:latin typeface="Cambria Math" panose="02040503050406030204" pitchFamily="18" charset="0"/>
                                    </a:rPr>
                                    <m:t>1_</m:t>
                                  </m:r>
                                  <m:r>
                                    <a:rPr lang="fr-FR" b="0" i="1" smtClean="0">
                                      <a:solidFill>
                                        <a:schemeClr val="tx1"/>
                                      </a:solidFill>
                                      <a:latin typeface="Cambria Math" panose="02040503050406030204" pitchFamily="18" charset="0"/>
                                    </a:rPr>
                                    <m:t>𝑥</m:t>
                                  </m:r>
                                </m:sub>
                              </m:sSub>
                            </m:e>
                            <m:e>
                              <m:r>
                                <a:rPr lang="fr-FR" b="0" i="1" smtClean="0">
                                  <a:solidFill>
                                    <a:schemeClr val="tx1"/>
                                  </a:solidFill>
                                  <a:latin typeface="Cambria Math" panose="02040503050406030204" pitchFamily="18" charset="0"/>
                                </a:rPr>
                                <m:t>0</m:t>
                              </m:r>
                            </m:e>
                          </m:mr>
                        </m:m>
                      </m:e>
                    </m:d>
                  </m:oMath>
                </a14:m>
                <a:endParaRPr lang="en-US" dirty="0">
                  <a:solidFill>
                    <a:schemeClr val="tx1"/>
                  </a:solidFill>
                </a:endParaRPr>
              </a:p>
              <a:p>
                <a:pPr lvl="1" algn="just">
                  <a:buFont typeface="Arial" panose="020B0604020202020204" pitchFamily="34" charset="0"/>
                  <a:buChar char="•"/>
                </a:pPr>
                <a14:m>
                  <m:oMath xmlns:m="http://schemas.openxmlformats.org/officeDocument/2006/math">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𝑒</m:t>
                        </m:r>
                      </m:e>
                      <m:sub>
                        <m:r>
                          <a:rPr lang="fr-FR" b="0" i="1" smtClean="0">
                            <a:solidFill>
                              <a:schemeClr val="tx1"/>
                            </a:solidFill>
                            <a:latin typeface="Cambria Math" panose="02040503050406030204" pitchFamily="18" charset="0"/>
                          </a:rPr>
                          <m:t>2</m:t>
                        </m:r>
                        <m:r>
                          <a:rPr lang="fr-FR" b="0" i="1" smtClean="0">
                            <a:solidFill>
                              <a:schemeClr val="tx1"/>
                            </a:solidFill>
                            <a:latin typeface="Cambria Math" panose="02040503050406030204" pitchFamily="18" charset="0"/>
                          </a:rPr>
                          <m:t>_</m:t>
                        </m:r>
                        <m:r>
                          <a:rPr lang="fr-FR" b="0" i="1" smtClean="0">
                            <a:solidFill>
                              <a:schemeClr val="tx1"/>
                            </a:solidFill>
                            <a:latin typeface="Cambria Math" panose="02040503050406030204" pitchFamily="18" charset="0"/>
                          </a:rPr>
                          <m:t>𝑚𝑎𝑡</m:t>
                        </m:r>
                      </m:sub>
                    </m:sSub>
                    <m:r>
                      <a:rPr lang="fr-FR" b="0" i="1" smtClean="0">
                        <a:solidFill>
                          <a:schemeClr val="tx1"/>
                        </a:solidFill>
                        <a:latin typeface="Cambria Math" panose="02040503050406030204" pitchFamily="18" charset="0"/>
                      </a:rPr>
                      <m:t>=</m:t>
                    </m:r>
                    <m:d>
                      <m:dPr>
                        <m:ctrlPr>
                          <a:rPr lang="fr-FR" b="0" i="1" smtClean="0">
                            <a:solidFill>
                              <a:schemeClr val="tx1"/>
                            </a:solidFill>
                            <a:latin typeface="Cambria Math" panose="02040503050406030204" pitchFamily="18" charset="0"/>
                          </a:rPr>
                        </m:ctrlPr>
                      </m:dPr>
                      <m:e>
                        <m:m>
                          <m:mPr>
                            <m:mcs>
                              <m:mc>
                                <m:mcPr>
                                  <m:count m:val="3"/>
                                  <m:mcJc m:val="center"/>
                                </m:mcPr>
                              </m:mc>
                            </m:mcs>
                            <m:ctrlPr>
                              <a:rPr lang="fr-FR" b="0" i="1" smtClean="0">
                                <a:solidFill>
                                  <a:schemeClr val="tx1"/>
                                </a:solidFill>
                                <a:latin typeface="Cambria Math" panose="02040503050406030204" pitchFamily="18" charset="0"/>
                              </a:rPr>
                            </m:ctrlPr>
                          </m:mPr>
                          <m:mr>
                            <m:e>
                              <m:r>
                                <m:rPr>
                                  <m:brk m:alnAt="7"/>
                                </m:rPr>
                                <a:rPr lang="fr-FR" b="0" i="1" smtClean="0">
                                  <a:solidFill>
                                    <a:schemeClr val="tx1"/>
                                  </a:solidFill>
                                  <a:latin typeface="Cambria Math" panose="02040503050406030204" pitchFamily="18" charset="0"/>
                                </a:rPr>
                                <m:t>0</m:t>
                              </m:r>
                            </m:e>
                            <m:e>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𝑒</m:t>
                                  </m:r>
                                </m:e>
                                <m:sub>
                                  <m:r>
                                    <a:rPr lang="fr-FR" b="0" i="1" smtClean="0">
                                      <a:solidFill>
                                        <a:schemeClr val="tx1"/>
                                      </a:solidFill>
                                      <a:latin typeface="Cambria Math" panose="02040503050406030204" pitchFamily="18" charset="0"/>
                                    </a:rPr>
                                    <m:t>2</m:t>
                                  </m:r>
                                  <m:r>
                                    <a:rPr lang="fr-FR" b="0" i="1" smtClean="0">
                                      <a:solidFill>
                                        <a:schemeClr val="tx1"/>
                                      </a:solidFill>
                                      <a:latin typeface="Cambria Math" panose="02040503050406030204" pitchFamily="18" charset="0"/>
                                    </a:rPr>
                                    <m:t>_</m:t>
                                  </m:r>
                                  <m:r>
                                    <a:rPr lang="fr-FR" b="0" i="1" smtClean="0">
                                      <a:solidFill>
                                        <a:schemeClr val="tx1"/>
                                      </a:solidFill>
                                      <a:latin typeface="Cambria Math" panose="02040503050406030204" pitchFamily="18" charset="0"/>
                                    </a:rPr>
                                    <m:t>𝑧</m:t>
                                  </m:r>
                                </m:sub>
                              </m:sSub>
                            </m:e>
                            <m:e>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𝑒</m:t>
                                  </m:r>
                                </m:e>
                                <m:sub>
                                  <m:r>
                                    <a:rPr lang="fr-FR" b="0" i="1" smtClean="0">
                                      <a:solidFill>
                                        <a:schemeClr val="tx1"/>
                                      </a:solidFill>
                                      <a:latin typeface="Cambria Math" panose="02040503050406030204" pitchFamily="18" charset="0"/>
                                    </a:rPr>
                                    <m:t>2</m:t>
                                  </m:r>
                                  <m:r>
                                    <a:rPr lang="fr-FR" b="0" i="1" smtClean="0">
                                      <a:solidFill>
                                        <a:schemeClr val="tx1"/>
                                      </a:solidFill>
                                      <a:latin typeface="Cambria Math" panose="02040503050406030204" pitchFamily="18" charset="0"/>
                                    </a:rPr>
                                    <m:t>_</m:t>
                                  </m:r>
                                  <m:r>
                                    <a:rPr lang="fr-FR" b="0" i="1" smtClean="0">
                                      <a:solidFill>
                                        <a:schemeClr val="tx1"/>
                                      </a:solidFill>
                                      <a:latin typeface="Cambria Math" panose="02040503050406030204" pitchFamily="18" charset="0"/>
                                    </a:rPr>
                                    <m:t>𝑦</m:t>
                                  </m:r>
                                </m:sub>
                              </m:sSub>
                            </m:e>
                          </m:mr>
                          <m:mr>
                            <m:e>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𝑒</m:t>
                                  </m:r>
                                </m:e>
                                <m:sub>
                                  <m:r>
                                    <a:rPr lang="fr-FR" b="0" i="1" smtClean="0">
                                      <a:solidFill>
                                        <a:schemeClr val="tx1"/>
                                      </a:solidFill>
                                      <a:latin typeface="Cambria Math" panose="02040503050406030204" pitchFamily="18" charset="0"/>
                                    </a:rPr>
                                    <m:t>2</m:t>
                                  </m:r>
                                  <m:r>
                                    <a:rPr lang="fr-FR" b="0" i="1" smtClean="0">
                                      <a:solidFill>
                                        <a:schemeClr val="tx1"/>
                                      </a:solidFill>
                                      <a:latin typeface="Cambria Math" panose="02040503050406030204" pitchFamily="18" charset="0"/>
                                    </a:rPr>
                                    <m:t>_</m:t>
                                  </m:r>
                                  <m:r>
                                    <a:rPr lang="fr-FR" b="0" i="1" smtClean="0">
                                      <a:solidFill>
                                        <a:schemeClr val="tx1"/>
                                      </a:solidFill>
                                      <a:latin typeface="Cambria Math" panose="02040503050406030204" pitchFamily="18" charset="0"/>
                                    </a:rPr>
                                    <m:t>𝑧</m:t>
                                  </m:r>
                                </m:sub>
                              </m:sSub>
                            </m:e>
                            <m:e>
                              <m:r>
                                <a:rPr lang="fr-FR" b="0" i="1" smtClean="0">
                                  <a:solidFill>
                                    <a:schemeClr val="tx1"/>
                                  </a:solidFill>
                                  <a:latin typeface="Cambria Math" panose="02040503050406030204" pitchFamily="18" charset="0"/>
                                </a:rPr>
                                <m:t>0</m:t>
                              </m:r>
                            </m:e>
                            <m:e>
                              <m:r>
                                <a:rPr lang="fr-FR" b="0" i="1" smtClean="0">
                                  <a:solidFill>
                                    <a:schemeClr val="tx1"/>
                                  </a:solidFill>
                                  <a:latin typeface="Cambria Math" panose="02040503050406030204" pitchFamily="18" charset="0"/>
                                </a:rPr>
                                <m:t>−</m:t>
                              </m:r>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𝑒</m:t>
                                  </m:r>
                                </m:e>
                                <m:sub>
                                  <m:r>
                                    <a:rPr lang="fr-FR" b="0" i="1" smtClean="0">
                                      <a:solidFill>
                                        <a:schemeClr val="tx1"/>
                                      </a:solidFill>
                                      <a:latin typeface="Cambria Math" panose="02040503050406030204" pitchFamily="18" charset="0"/>
                                    </a:rPr>
                                    <m:t>2</m:t>
                                  </m:r>
                                  <m:r>
                                    <a:rPr lang="fr-FR" b="0" i="1" smtClean="0">
                                      <a:solidFill>
                                        <a:schemeClr val="tx1"/>
                                      </a:solidFill>
                                      <a:latin typeface="Cambria Math" panose="02040503050406030204" pitchFamily="18" charset="0"/>
                                    </a:rPr>
                                    <m:t>_</m:t>
                                  </m:r>
                                  <m:r>
                                    <a:rPr lang="fr-FR" b="0" i="1" smtClean="0">
                                      <a:solidFill>
                                        <a:schemeClr val="tx1"/>
                                      </a:solidFill>
                                      <a:latin typeface="Cambria Math" panose="02040503050406030204" pitchFamily="18" charset="0"/>
                                    </a:rPr>
                                    <m:t>𝑥</m:t>
                                  </m:r>
                                </m:sub>
                              </m:sSub>
                            </m:e>
                          </m:mr>
                          <m:mr>
                            <m:e>
                              <m:r>
                                <a:rPr lang="fr-FR" b="0" i="1" smtClean="0">
                                  <a:solidFill>
                                    <a:schemeClr val="tx1"/>
                                  </a:solidFill>
                                  <a:latin typeface="Cambria Math" panose="02040503050406030204" pitchFamily="18" charset="0"/>
                                </a:rPr>
                                <m:t>−</m:t>
                              </m:r>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𝑒</m:t>
                                  </m:r>
                                </m:e>
                                <m:sub>
                                  <m:r>
                                    <a:rPr lang="fr-FR" b="0" i="1" smtClean="0">
                                      <a:solidFill>
                                        <a:schemeClr val="tx1"/>
                                      </a:solidFill>
                                      <a:latin typeface="Cambria Math" panose="02040503050406030204" pitchFamily="18" charset="0"/>
                                    </a:rPr>
                                    <m:t>2</m:t>
                                  </m:r>
                                  <m:r>
                                    <a:rPr lang="fr-FR" b="0" i="1" smtClean="0">
                                      <a:solidFill>
                                        <a:schemeClr val="tx1"/>
                                      </a:solidFill>
                                      <a:latin typeface="Cambria Math" panose="02040503050406030204" pitchFamily="18" charset="0"/>
                                    </a:rPr>
                                    <m:t>_</m:t>
                                  </m:r>
                                  <m:r>
                                    <a:rPr lang="fr-FR" b="0" i="1" smtClean="0">
                                      <a:solidFill>
                                        <a:schemeClr val="tx1"/>
                                      </a:solidFill>
                                      <a:latin typeface="Cambria Math" panose="02040503050406030204" pitchFamily="18" charset="0"/>
                                    </a:rPr>
                                    <m:t>𝑦</m:t>
                                  </m:r>
                                </m:sub>
                              </m:sSub>
                            </m:e>
                            <m:e>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𝑒</m:t>
                                  </m:r>
                                </m:e>
                                <m:sub>
                                  <m:r>
                                    <a:rPr lang="fr-FR" b="0" i="1" smtClean="0">
                                      <a:solidFill>
                                        <a:schemeClr val="tx1"/>
                                      </a:solidFill>
                                      <a:latin typeface="Cambria Math" panose="02040503050406030204" pitchFamily="18" charset="0"/>
                                    </a:rPr>
                                    <m:t>2</m:t>
                                  </m:r>
                                  <m:r>
                                    <a:rPr lang="fr-FR" b="0" i="1" smtClean="0">
                                      <a:solidFill>
                                        <a:schemeClr val="tx1"/>
                                      </a:solidFill>
                                      <a:latin typeface="Cambria Math" panose="02040503050406030204" pitchFamily="18" charset="0"/>
                                    </a:rPr>
                                    <m:t>_</m:t>
                                  </m:r>
                                  <m:r>
                                    <a:rPr lang="fr-FR" b="0" i="1" smtClean="0">
                                      <a:solidFill>
                                        <a:schemeClr val="tx1"/>
                                      </a:solidFill>
                                      <a:latin typeface="Cambria Math" panose="02040503050406030204" pitchFamily="18" charset="0"/>
                                    </a:rPr>
                                    <m:t>𝑥</m:t>
                                  </m:r>
                                </m:sub>
                              </m:sSub>
                            </m:e>
                            <m:e>
                              <m:r>
                                <a:rPr lang="fr-FR" b="0" i="1" smtClean="0">
                                  <a:solidFill>
                                    <a:schemeClr val="tx1"/>
                                  </a:solidFill>
                                  <a:latin typeface="Cambria Math" panose="02040503050406030204" pitchFamily="18" charset="0"/>
                                </a:rPr>
                                <m:t>0</m:t>
                              </m:r>
                            </m:e>
                          </m:mr>
                        </m:m>
                      </m:e>
                    </m:d>
                  </m:oMath>
                </a14:m>
                <a:endParaRPr lang="en-US" dirty="0">
                  <a:solidFill>
                    <a:schemeClr val="tx1"/>
                  </a:solidFill>
                </a:endParaRPr>
              </a:p>
            </p:txBody>
          </p:sp>
        </mc:Choice>
        <mc:Fallback>
          <p:sp>
            <p:nvSpPr>
              <p:cNvPr id="7" name="Espace réservé du contenu 2">
                <a:extLst>
                  <a:ext uri="{FF2B5EF4-FFF2-40B4-BE49-F238E27FC236}">
                    <a16:creationId xmlns:a16="http://schemas.microsoft.com/office/drawing/2014/main" id="{1296615D-9EC5-5852-93C0-E9A6EEE7E213}"/>
                  </a:ext>
                </a:extLst>
              </p:cNvPr>
              <p:cNvSpPr txBox="1">
                <a:spLocks noRot="1" noChangeAspect="1" noMove="1" noResize="1" noEditPoints="1" noAdjustHandles="1" noChangeArrowheads="1" noChangeShapeType="1" noTextEdit="1"/>
              </p:cNvSpPr>
              <p:nvPr/>
            </p:nvSpPr>
            <p:spPr>
              <a:xfrm>
                <a:off x="477734" y="1910867"/>
                <a:ext cx="10632717" cy="2836979"/>
              </a:xfrm>
              <a:prstGeom prst="rect">
                <a:avLst/>
              </a:prstGeom>
              <a:blipFill>
                <a:blip r:embed="rId2"/>
                <a:stretch>
                  <a:fillRect l="-229"/>
                </a:stretch>
              </a:blipFill>
            </p:spPr>
            <p:txBody>
              <a:bodyPr/>
              <a:lstStyle/>
              <a:p>
                <a:r>
                  <a:rPr lang="fr-FR">
                    <a:noFill/>
                  </a:rPr>
                  <a:t> </a:t>
                </a:r>
              </a:p>
            </p:txBody>
          </p:sp>
        </mc:Fallback>
      </mc:AlternateContent>
      <p:sp>
        <p:nvSpPr>
          <p:cNvPr id="8" name="Espace réservé du contenu 2">
            <a:extLst>
              <a:ext uri="{FF2B5EF4-FFF2-40B4-BE49-F238E27FC236}">
                <a16:creationId xmlns:a16="http://schemas.microsoft.com/office/drawing/2014/main" id="{441C4D53-5782-7AC6-67E6-74AB63FDE3C9}"/>
              </a:ext>
            </a:extLst>
          </p:cNvPr>
          <p:cNvSpPr txBox="1">
            <a:spLocks/>
          </p:cNvSpPr>
          <p:nvPr/>
        </p:nvSpPr>
        <p:spPr>
          <a:xfrm>
            <a:off x="599635" y="4747846"/>
            <a:ext cx="8872611" cy="90897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just"/>
            <a:r>
              <a:rPr lang="en-US" dirty="0"/>
              <a:t>At this point, I don’t understand how to use this information and how to extract the focal length and the center point from the F matrix</a:t>
            </a:r>
          </a:p>
        </p:txBody>
      </p:sp>
    </p:spTree>
    <p:extLst>
      <p:ext uri="{BB962C8B-B14F-4D97-AF65-F5344CB8AC3E}">
        <p14:creationId xmlns:p14="http://schemas.microsoft.com/office/powerpoint/2010/main" val="4102464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937CF2-9F38-224B-AE27-FA0BD7E88DB1}"/>
              </a:ext>
            </a:extLst>
          </p:cNvPr>
          <p:cNvSpPr>
            <a:spLocks noGrp="1"/>
          </p:cNvSpPr>
          <p:nvPr>
            <p:ph type="title"/>
          </p:nvPr>
        </p:nvSpPr>
        <p:spPr>
          <a:xfrm>
            <a:off x="470678" y="5696010"/>
            <a:ext cx="8534400" cy="777630"/>
          </a:xfrm>
        </p:spPr>
        <p:txBody>
          <a:bodyPr/>
          <a:lstStyle/>
          <a:p>
            <a:r>
              <a:rPr lang="fr-FR" dirty="0"/>
              <a:t>B-9 : </a:t>
            </a:r>
            <a:r>
              <a:rPr lang="fr-FR" dirty="0" err="1"/>
              <a:t>Summary</a:t>
            </a:r>
            <a:endParaRPr lang="fr-FR" dirty="0"/>
          </a:p>
        </p:txBody>
      </p:sp>
      <p:pic>
        <p:nvPicPr>
          <p:cNvPr id="4" name="Image 3" descr="Une image contenant texte, capture d’écran&#10;&#10;Description générée automatiquement">
            <a:extLst>
              <a:ext uri="{FF2B5EF4-FFF2-40B4-BE49-F238E27FC236}">
                <a16:creationId xmlns:a16="http://schemas.microsoft.com/office/drawing/2014/main" id="{98F7B411-8C17-1220-7DF1-035CAD918283}"/>
              </a:ext>
            </a:extLst>
          </p:cNvPr>
          <p:cNvPicPr>
            <a:picLocks noChangeAspect="1"/>
          </p:cNvPicPr>
          <p:nvPr/>
        </p:nvPicPr>
        <p:blipFill rotWithShape="1">
          <a:blip r:embed="rId2">
            <a:extLst>
              <a:ext uri="{28A0092B-C50C-407E-A947-70E740481C1C}">
                <a14:useLocalDpi xmlns:a14="http://schemas.microsoft.com/office/drawing/2010/main" val="0"/>
              </a:ext>
            </a:extLst>
          </a:blip>
          <a:srcRect l="7956" t="22527" r="9140" b="17688"/>
          <a:stretch/>
        </p:blipFill>
        <p:spPr>
          <a:xfrm>
            <a:off x="684212" y="722924"/>
            <a:ext cx="5728311" cy="2065462"/>
          </a:xfrm>
          <a:prstGeom prst="rect">
            <a:avLst/>
          </a:prstGeom>
        </p:spPr>
      </p:pic>
      <p:sp>
        <p:nvSpPr>
          <p:cNvPr id="5" name="Espace réservé du contenu 2">
            <a:extLst>
              <a:ext uri="{FF2B5EF4-FFF2-40B4-BE49-F238E27FC236}">
                <a16:creationId xmlns:a16="http://schemas.microsoft.com/office/drawing/2014/main" id="{5F9DF748-A8CC-5F3A-751D-AFE96F3DE105}"/>
              </a:ext>
            </a:extLst>
          </p:cNvPr>
          <p:cNvSpPr txBox="1">
            <a:spLocks/>
          </p:cNvSpPr>
          <p:nvPr/>
        </p:nvSpPr>
        <p:spPr>
          <a:xfrm>
            <a:off x="196066" y="277447"/>
            <a:ext cx="8872611" cy="46110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just"/>
            <a:r>
              <a:rPr lang="en-US" dirty="0" err="1"/>
              <a:t>Epipolar</a:t>
            </a:r>
            <a:r>
              <a:rPr lang="en-US" dirty="0"/>
              <a:t> lines</a:t>
            </a:r>
          </a:p>
        </p:txBody>
      </p:sp>
      <p:sp>
        <p:nvSpPr>
          <p:cNvPr id="6" name="ZoneTexte 5">
            <a:extLst>
              <a:ext uri="{FF2B5EF4-FFF2-40B4-BE49-F238E27FC236}">
                <a16:creationId xmlns:a16="http://schemas.microsoft.com/office/drawing/2014/main" id="{E671C73A-F9E3-7D91-726D-E026A76A57FB}"/>
              </a:ext>
            </a:extLst>
          </p:cNvPr>
          <p:cNvSpPr txBox="1"/>
          <p:nvPr/>
        </p:nvSpPr>
        <p:spPr>
          <a:xfrm>
            <a:off x="6675410" y="726283"/>
            <a:ext cx="4659333" cy="2062103"/>
          </a:xfrm>
          <a:prstGeom prst="rect">
            <a:avLst/>
          </a:prstGeom>
          <a:noFill/>
        </p:spPr>
        <p:txBody>
          <a:bodyPr wrap="square" rtlCol="0">
            <a:spAutoFit/>
          </a:bodyPr>
          <a:lstStyle/>
          <a:p>
            <a:pPr algn="just"/>
            <a:r>
              <a:rPr lang="en-US" sz="1600" dirty="0" err="1"/>
              <a:t>Epipolar</a:t>
            </a:r>
            <a:r>
              <a:rPr lang="en-US" sz="1600" dirty="0"/>
              <a:t> lines are very precise in cases where the points are quite far apart and quite precise. We also saw that the quality of the image could impact the result, as well as digital processing when the photo is taken by phones. We also saw that taking points on the same plane or on different planes did not seem to have a major impact on the results.</a:t>
            </a:r>
            <a:endParaRPr lang="fr-FR" sz="1600" dirty="0"/>
          </a:p>
        </p:txBody>
      </p:sp>
      <p:sp>
        <p:nvSpPr>
          <p:cNvPr id="11" name="Espace réservé du contenu 2">
            <a:extLst>
              <a:ext uri="{FF2B5EF4-FFF2-40B4-BE49-F238E27FC236}">
                <a16:creationId xmlns:a16="http://schemas.microsoft.com/office/drawing/2014/main" id="{D3A99773-D8A1-918E-CC2C-5563A166FDC2}"/>
              </a:ext>
            </a:extLst>
          </p:cNvPr>
          <p:cNvSpPr txBox="1">
            <a:spLocks/>
          </p:cNvSpPr>
          <p:nvPr/>
        </p:nvSpPr>
        <p:spPr>
          <a:xfrm>
            <a:off x="196066" y="3011123"/>
            <a:ext cx="8872611" cy="46110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just"/>
            <a:r>
              <a:rPr lang="en-US" dirty="0" err="1"/>
              <a:t>Epipolar</a:t>
            </a:r>
            <a:r>
              <a:rPr lang="en-US" dirty="0"/>
              <a:t> lines with not computed points</a:t>
            </a:r>
          </a:p>
        </p:txBody>
      </p:sp>
      <p:sp>
        <p:nvSpPr>
          <p:cNvPr id="12" name="ZoneTexte 11">
            <a:extLst>
              <a:ext uri="{FF2B5EF4-FFF2-40B4-BE49-F238E27FC236}">
                <a16:creationId xmlns:a16="http://schemas.microsoft.com/office/drawing/2014/main" id="{0F10080C-7031-1CC5-6BD3-606D4798346E}"/>
              </a:ext>
            </a:extLst>
          </p:cNvPr>
          <p:cNvSpPr txBox="1"/>
          <p:nvPr/>
        </p:nvSpPr>
        <p:spPr>
          <a:xfrm>
            <a:off x="6675411" y="3243604"/>
            <a:ext cx="4659333" cy="2554545"/>
          </a:xfrm>
          <a:prstGeom prst="rect">
            <a:avLst/>
          </a:prstGeom>
          <a:noFill/>
        </p:spPr>
        <p:txBody>
          <a:bodyPr wrap="square" rtlCol="0">
            <a:spAutoFit/>
          </a:bodyPr>
          <a:lstStyle/>
          <a:p>
            <a:pPr algn="just"/>
            <a:r>
              <a:rPr lang="en-US" sz="1600" dirty="0"/>
              <a:t>The </a:t>
            </a:r>
            <a:r>
              <a:rPr lang="en-US" sz="1600" dirty="0" err="1"/>
              <a:t>epipolar</a:t>
            </a:r>
            <a:r>
              <a:rPr lang="en-US" sz="1600" dirty="0"/>
              <a:t> lines of the points which were not used to calculate the matrix F are quite variable. Indeed, when F has been calculated with points on the same plane, then taking new points which are not on this plane seems to cause errors. However, the lines are much more precise when the points that calculated F come from different planes. We still note errors when the points are too far from the initial points.</a:t>
            </a:r>
            <a:endParaRPr lang="fr-FR" sz="1600" dirty="0"/>
          </a:p>
        </p:txBody>
      </p:sp>
      <p:pic>
        <p:nvPicPr>
          <p:cNvPr id="15" name="Image 14" descr="Une image contenant texte, capture d’écran&#10;&#10;Description générée automatiquement">
            <a:extLst>
              <a:ext uri="{FF2B5EF4-FFF2-40B4-BE49-F238E27FC236}">
                <a16:creationId xmlns:a16="http://schemas.microsoft.com/office/drawing/2014/main" id="{6B703517-7A7B-C373-A75E-C627DCFFD46C}"/>
              </a:ext>
            </a:extLst>
          </p:cNvPr>
          <p:cNvPicPr>
            <a:picLocks noChangeAspect="1"/>
          </p:cNvPicPr>
          <p:nvPr/>
        </p:nvPicPr>
        <p:blipFill rotWithShape="1">
          <a:blip r:embed="rId3">
            <a:extLst>
              <a:ext uri="{28A0092B-C50C-407E-A947-70E740481C1C}">
                <a14:useLocalDpi xmlns:a14="http://schemas.microsoft.com/office/drawing/2010/main" val="0"/>
              </a:ext>
            </a:extLst>
          </a:blip>
          <a:srcRect l="8387" t="22557" r="9356" b="18303"/>
          <a:stretch/>
        </p:blipFill>
        <p:spPr>
          <a:xfrm>
            <a:off x="684211" y="3491278"/>
            <a:ext cx="5728311" cy="2059198"/>
          </a:xfrm>
          <a:prstGeom prst="rect">
            <a:avLst/>
          </a:prstGeom>
        </p:spPr>
      </p:pic>
    </p:spTree>
    <p:extLst>
      <p:ext uri="{BB962C8B-B14F-4D97-AF65-F5344CB8AC3E}">
        <p14:creationId xmlns:p14="http://schemas.microsoft.com/office/powerpoint/2010/main" val="2959839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937CF2-9F38-224B-AE27-FA0BD7E88DB1}"/>
              </a:ext>
            </a:extLst>
          </p:cNvPr>
          <p:cNvSpPr>
            <a:spLocks noGrp="1"/>
          </p:cNvSpPr>
          <p:nvPr>
            <p:ph type="title"/>
          </p:nvPr>
        </p:nvSpPr>
        <p:spPr>
          <a:xfrm>
            <a:off x="470678" y="5696010"/>
            <a:ext cx="8534400" cy="777630"/>
          </a:xfrm>
        </p:spPr>
        <p:txBody>
          <a:bodyPr/>
          <a:lstStyle/>
          <a:p>
            <a:r>
              <a:rPr lang="fr-FR" dirty="0"/>
              <a:t>B-9 : </a:t>
            </a:r>
            <a:r>
              <a:rPr lang="fr-FR" dirty="0" err="1"/>
              <a:t>Summary</a:t>
            </a:r>
            <a:r>
              <a:rPr lang="fr-FR" dirty="0"/>
              <a:t> (part 2)</a:t>
            </a:r>
          </a:p>
        </p:txBody>
      </p:sp>
      <p:sp>
        <p:nvSpPr>
          <p:cNvPr id="5" name="Espace réservé du contenu 2">
            <a:extLst>
              <a:ext uri="{FF2B5EF4-FFF2-40B4-BE49-F238E27FC236}">
                <a16:creationId xmlns:a16="http://schemas.microsoft.com/office/drawing/2014/main" id="{5F9DF748-A8CC-5F3A-751D-AFE96F3DE105}"/>
              </a:ext>
            </a:extLst>
          </p:cNvPr>
          <p:cNvSpPr txBox="1">
            <a:spLocks/>
          </p:cNvSpPr>
          <p:nvPr/>
        </p:nvSpPr>
        <p:spPr>
          <a:xfrm>
            <a:off x="196066" y="1379414"/>
            <a:ext cx="8872611" cy="46110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just"/>
            <a:r>
              <a:rPr lang="en-US" dirty="0"/>
              <a:t>More than 8 points</a:t>
            </a:r>
          </a:p>
        </p:txBody>
      </p:sp>
      <p:sp>
        <p:nvSpPr>
          <p:cNvPr id="6" name="ZoneTexte 5">
            <a:extLst>
              <a:ext uri="{FF2B5EF4-FFF2-40B4-BE49-F238E27FC236}">
                <a16:creationId xmlns:a16="http://schemas.microsoft.com/office/drawing/2014/main" id="{E671C73A-F9E3-7D91-726D-E026A76A57FB}"/>
              </a:ext>
            </a:extLst>
          </p:cNvPr>
          <p:cNvSpPr txBox="1"/>
          <p:nvPr/>
        </p:nvSpPr>
        <p:spPr>
          <a:xfrm>
            <a:off x="6998677" y="1749909"/>
            <a:ext cx="4372708" cy="2800767"/>
          </a:xfrm>
          <a:prstGeom prst="rect">
            <a:avLst/>
          </a:prstGeom>
          <a:noFill/>
        </p:spPr>
        <p:txBody>
          <a:bodyPr wrap="square" rtlCol="0">
            <a:spAutoFit/>
          </a:bodyPr>
          <a:lstStyle/>
          <a:p>
            <a:pPr algn="just"/>
            <a:r>
              <a:rPr lang="en-US" sz="1600" dirty="0"/>
              <a:t>When we calculate the matrix F with more than 8 points, we often arrive at inconsistent results. Indeed, half of the points are quite good, while we see huge errors on another half. This can come from OpenCV feature points which are not pixel-precise, but also from the quality of the points chosen: the algorithm used matters a lot, and if most of the points are grouped in the same place, this can explain the poor results observed.</a:t>
            </a:r>
            <a:endParaRPr lang="fr-FR" sz="1600" dirty="0"/>
          </a:p>
        </p:txBody>
      </p:sp>
      <p:pic>
        <p:nvPicPr>
          <p:cNvPr id="3" name="Image 2" descr="Une image contenant capture d’écran&#10;&#10;Description générée automatiquement">
            <a:extLst>
              <a:ext uri="{FF2B5EF4-FFF2-40B4-BE49-F238E27FC236}">
                <a16:creationId xmlns:a16="http://schemas.microsoft.com/office/drawing/2014/main" id="{5E0484D1-A619-D409-68A7-CDC4166D6A61}"/>
              </a:ext>
            </a:extLst>
          </p:cNvPr>
          <p:cNvPicPr>
            <a:picLocks noChangeAspect="1"/>
          </p:cNvPicPr>
          <p:nvPr/>
        </p:nvPicPr>
        <p:blipFill rotWithShape="1">
          <a:blip r:embed="rId2">
            <a:extLst>
              <a:ext uri="{28A0092B-C50C-407E-A947-70E740481C1C}">
                <a14:useLocalDpi xmlns:a14="http://schemas.microsoft.com/office/drawing/2010/main" val="0"/>
              </a:ext>
            </a:extLst>
          </a:blip>
          <a:srcRect l="12151" t="23740" r="9677" b="22850"/>
          <a:stretch/>
        </p:blipFill>
        <p:spPr>
          <a:xfrm>
            <a:off x="196066" y="2016367"/>
            <a:ext cx="6638488" cy="2267853"/>
          </a:xfrm>
          <a:prstGeom prst="rect">
            <a:avLst/>
          </a:prstGeom>
        </p:spPr>
      </p:pic>
    </p:spTree>
    <p:extLst>
      <p:ext uri="{BB962C8B-B14F-4D97-AF65-F5344CB8AC3E}">
        <p14:creationId xmlns:p14="http://schemas.microsoft.com/office/powerpoint/2010/main" val="2790550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238F2C-F7CD-7F61-9266-74B7494AA0EB}"/>
              </a:ext>
            </a:extLst>
          </p:cNvPr>
          <p:cNvSpPr>
            <a:spLocks noGrp="1"/>
          </p:cNvSpPr>
          <p:nvPr>
            <p:ph type="title"/>
          </p:nvPr>
        </p:nvSpPr>
        <p:spPr>
          <a:xfrm>
            <a:off x="684212" y="3758549"/>
            <a:ext cx="8534400" cy="1507067"/>
          </a:xfrm>
        </p:spPr>
        <p:txBody>
          <a:bodyPr>
            <a:normAutofit/>
          </a:bodyPr>
          <a:lstStyle/>
          <a:p>
            <a:r>
              <a:rPr lang="fr-FR" sz="4000" dirty="0"/>
              <a:t>Plan</a:t>
            </a:r>
          </a:p>
        </p:txBody>
      </p:sp>
      <p:sp>
        <p:nvSpPr>
          <p:cNvPr id="3" name="Espace réservé du contenu 2">
            <a:extLst>
              <a:ext uri="{FF2B5EF4-FFF2-40B4-BE49-F238E27FC236}">
                <a16:creationId xmlns:a16="http://schemas.microsoft.com/office/drawing/2014/main" id="{7A2DBA5E-760B-9671-4570-F06BE7FDB908}"/>
              </a:ext>
            </a:extLst>
          </p:cNvPr>
          <p:cNvSpPr>
            <a:spLocks noGrp="1"/>
          </p:cNvSpPr>
          <p:nvPr>
            <p:ph idx="1"/>
          </p:nvPr>
        </p:nvSpPr>
        <p:spPr>
          <a:xfrm>
            <a:off x="953841" y="385233"/>
            <a:ext cx="8534400" cy="3615267"/>
          </a:xfrm>
        </p:spPr>
        <p:txBody>
          <a:bodyPr>
            <a:normAutofit/>
          </a:bodyPr>
          <a:lstStyle/>
          <a:p>
            <a:r>
              <a:rPr lang="fr-FR" sz="2800" dirty="0"/>
              <a:t>Structure of the Program / Sets of Data</a:t>
            </a:r>
          </a:p>
          <a:p>
            <a:r>
              <a:rPr lang="fr-FR" sz="2800" dirty="0" err="1"/>
              <a:t>Epipolar</a:t>
            </a:r>
            <a:r>
              <a:rPr lang="fr-FR" sz="2800" dirty="0"/>
              <a:t> Lines</a:t>
            </a:r>
          </a:p>
          <a:p>
            <a:r>
              <a:rPr lang="fr-FR" sz="2800" dirty="0" err="1"/>
              <a:t>Epipolar</a:t>
            </a:r>
            <a:r>
              <a:rPr lang="fr-FR" sz="2800" dirty="0"/>
              <a:t> Lines of Not </a:t>
            </a:r>
            <a:r>
              <a:rPr lang="fr-FR" sz="2800" dirty="0" err="1"/>
              <a:t>Computed</a:t>
            </a:r>
            <a:r>
              <a:rPr lang="fr-FR" sz="2800" dirty="0"/>
              <a:t> Points</a:t>
            </a:r>
          </a:p>
          <a:p>
            <a:r>
              <a:rPr lang="fr-FR" sz="2800" dirty="0"/>
              <a:t>More </a:t>
            </a:r>
            <a:r>
              <a:rPr lang="fr-FR" sz="2800" dirty="0" err="1"/>
              <a:t>Than</a:t>
            </a:r>
            <a:r>
              <a:rPr lang="fr-FR" sz="2800" dirty="0"/>
              <a:t> 8 Points</a:t>
            </a:r>
          </a:p>
          <a:p>
            <a:r>
              <a:rPr lang="fr-FR" sz="2800" dirty="0" err="1"/>
              <a:t>Epipoles</a:t>
            </a:r>
            <a:endParaRPr lang="fr-FR" sz="2800" dirty="0"/>
          </a:p>
          <a:p>
            <a:r>
              <a:rPr lang="fr-FR" sz="2800" dirty="0" err="1"/>
              <a:t>Results</a:t>
            </a:r>
            <a:endParaRPr lang="fr-FR" dirty="0"/>
          </a:p>
        </p:txBody>
      </p:sp>
      <p:sp>
        <p:nvSpPr>
          <p:cNvPr id="4" name="ZoneTexte 3">
            <a:extLst>
              <a:ext uri="{FF2B5EF4-FFF2-40B4-BE49-F238E27FC236}">
                <a16:creationId xmlns:a16="http://schemas.microsoft.com/office/drawing/2014/main" id="{49BA129E-D544-67D7-BCCC-7866A5FF6B44}"/>
              </a:ext>
            </a:extLst>
          </p:cNvPr>
          <p:cNvSpPr txBox="1"/>
          <p:nvPr/>
        </p:nvSpPr>
        <p:spPr>
          <a:xfrm>
            <a:off x="1408905" y="5157981"/>
            <a:ext cx="7662619" cy="923330"/>
          </a:xfrm>
          <a:prstGeom prst="rect">
            <a:avLst/>
          </a:prstGeom>
          <a:noFill/>
        </p:spPr>
        <p:txBody>
          <a:bodyPr wrap="square" rtlCol="0">
            <a:spAutoFit/>
          </a:bodyPr>
          <a:lstStyle/>
          <a:p>
            <a:pPr algn="just"/>
            <a:r>
              <a:rPr lang="fr-FR" dirty="0"/>
              <a:t>All the code and the images (</a:t>
            </a:r>
            <a:r>
              <a:rPr lang="en-US" dirty="0"/>
              <a:t>especially those that I was not able to integrate with this report)</a:t>
            </a:r>
            <a:r>
              <a:rPr lang="fr-FR" dirty="0"/>
              <a:t> can </a:t>
            </a:r>
            <a:r>
              <a:rPr lang="fr-FR" dirty="0" err="1"/>
              <a:t>be</a:t>
            </a:r>
            <a:r>
              <a:rPr lang="fr-FR" dirty="0"/>
              <a:t> </a:t>
            </a:r>
            <a:r>
              <a:rPr lang="fr-FR" dirty="0" err="1"/>
              <a:t>find</a:t>
            </a:r>
            <a:r>
              <a:rPr lang="fr-FR" dirty="0"/>
              <a:t> on </a:t>
            </a:r>
            <a:r>
              <a:rPr lang="fr-FR" dirty="0" err="1"/>
              <a:t>my</a:t>
            </a:r>
            <a:r>
              <a:rPr lang="fr-FR" dirty="0"/>
              <a:t> GitHub repository :</a:t>
            </a:r>
          </a:p>
          <a:p>
            <a:pPr algn="just"/>
            <a:r>
              <a:rPr lang="fr-FR" dirty="0">
                <a:solidFill>
                  <a:srgbClr val="FFFF00"/>
                </a:solidFill>
                <a:hlinkClick r:id="rId2">
                  <a:extLst>
                    <a:ext uri="{A12FA001-AC4F-418D-AE19-62706E023703}">
                      <ahyp:hlinkClr xmlns:ahyp="http://schemas.microsoft.com/office/drawing/2018/hyperlinkcolor" val="tx"/>
                    </a:ext>
                  </a:extLst>
                </a:hlinkClick>
              </a:rPr>
              <a:t>https://github.com/Vurremt/report1</a:t>
            </a:r>
            <a:endParaRPr lang="fr-FR" dirty="0">
              <a:solidFill>
                <a:srgbClr val="FFFF00"/>
              </a:solidFill>
            </a:endParaRPr>
          </a:p>
        </p:txBody>
      </p:sp>
    </p:spTree>
    <p:extLst>
      <p:ext uri="{BB962C8B-B14F-4D97-AF65-F5344CB8AC3E}">
        <p14:creationId xmlns:p14="http://schemas.microsoft.com/office/powerpoint/2010/main" val="2246455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88A347-E04A-0D44-ABC9-4EB5AF0C2926}"/>
              </a:ext>
            </a:extLst>
          </p:cNvPr>
          <p:cNvSpPr>
            <a:spLocks noGrp="1"/>
          </p:cNvSpPr>
          <p:nvPr>
            <p:ph type="title"/>
          </p:nvPr>
        </p:nvSpPr>
        <p:spPr>
          <a:xfrm>
            <a:off x="684212" y="5391382"/>
            <a:ext cx="8534400" cy="1130353"/>
          </a:xfrm>
        </p:spPr>
        <p:txBody>
          <a:bodyPr/>
          <a:lstStyle/>
          <a:p>
            <a:r>
              <a:rPr lang="fr-FR" dirty="0" err="1">
                <a:latin typeface="+mn-lt"/>
              </a:rPr>
              <a:t>Construct</a:t>
            </a:r>
            <a:r>
              <a:rPr lang="fr-FR" dirty="0">
                <a:latin typeface="+mn-lt"/>
              </a:rPr>
              <a:t> 8 points on a Image</a:t>
            </a:r>
          </a:p>
        </p:txBody>
      </p:sp>
      <p:pic>
        <p:nvPicPr>
          <p:cNvPr id="5" name="Image 4">
            <a:extLst>
              <a:ext uri="{FF2B5EF4-FFF2-40B4-BE49-F238E27FC236}">
                <a16:creationId xmlns:a16="http://schemas.microsoft.com/office/drawing/2014/main" id="{44DD561E-DCA3-C30B-8D65-8C96F13C740F}"/>
              </a:ext>
            </a:extLst>
          </p:cNvPr>
          <p:cNvPicPr>
            <a:picLocks noChangeAspect="1"/>
          </p:cNvPicPr>
          <p:nvPr/>
        </p:nvPicPr>
        <p:blipFill>
          <a:blip r:embed="rId2"/>
          <a:stretch>
            <a:fillRect/>
          </a:stretch>
        </p:blipFill>
        <p:spPr>
          <a:xfrm>
            <a:off x="187354" y="167149"/>
            <a:ext cx="4640901" cy="2467896"/>
          </a:xfrm>
          <a:prstGeom prst="rect">
            <a:avLst/>
          </a:prstGeom>
        </p:spPr>
      </p:pic>
      <p:sp>
        <p:nvSpPr>
          <p:cNvPr id="6" name="ZoneTexte 5">
            <a:extLst>
              <a:ext uri="{FF2B5EF4-FFF2-40B4-BE49-F238E27FC236}">
                <a16:creationId xmlns:a16="http://schemas.microsoft.com/office/drawing/2014/main" id="{29E9ABA3-2DC4-CA3C-7CFB-C74D62B32207}"/>
              </a:ext>
            </a:extLst>
          </p:cNvPr>
          <p:cNvSpPr txBox="1"/>
          <p:nvPr/>
        </p:nvSpPr>
        <p:spPr>
          <a:xfrm>
            <a:off x="187354" y="2635045"/>
            <a:ext cx="4640901" cy="369332"/>
          </a:xfrm>
          <a:prstGeom prst="rect">
            <a:avLst/>
          </a:prstGeom>
          <a:noFill/>
        </p:spPr>
        <p:txBody>
          <a:bodyPr wrap="square" rtlCol="0">
            <a:spAutoFit/>
          </a:bodyPr>
          <a:lstStyle/>
          <a:p>
            <a:pPr algn="ctr"/>
            <a:r>
              <a:rPr lang="fr-FR" dirty="0" err="1"/>
              <a:t>Gimp</a:t>
            </a:r>
            <a:r>
              <a:rPr lang="fr-FR" dirty="0"/>
              <a:t> (2.10) : Image 1333 px * 1000 px</a:t>
            </a:r>
          </a:p>
        </p:txBody>
      </p:sp>
      <p:sp>
        <p:nvSpPr>
          <p:cNvPr id="7" name="Rectangle 6">
            <a:extLst>
              <a:ext uri="{FF2B5EF4-FFF2-40B4-BE49-F238E27FC236}">
                <a16:creationId xmlns:a16="http://schemas.microsoft.com/office/drawing/2014/main" id="{96191FD9-D08B-7A5F-5AFC-DE80707E8B6A}"/>
              </a:ext>
            </a:extLst>
          </p:cNvPr>
          <p:cNvSpPr/>
          <p:nvPr/>
        </p:nvSpPr>
        <p:spPr>
          <a:xfrm>
            <a:off x="2615380" y="1278194"/>
            <a:ext cx="294968" cy="235974"/>
          </a:xfrm>
          <a:prstGeom prst="rect">
            <a:avLst/>
          </a:prstGeom>
          <a:noFill/>
          <a:ln w="38100">
            <a:solidFill>
              <a:srgbClr val="FF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1790674F-FAD8-82BE-A092-271DE687789B}"/>
              </a:ext>
            </a:extLst>
          </p:cNvPr>
          <p:cNvPicPr>
            <a:picLocks noChangeAspect="1"/>
          </p:cNvPicPr>
          <p:nvPr/>
        </p:nvPicPr>
        <p:blipFill rotWithShape="1">
          <a:blip r:embed="rId3"/>
          <a:srcRect l="27723" t="10560" r="1497" b="12315"/>
          <a:stretch/>
        </p:blipFill>
        <p:spPr>
          <a:xfrm>
            <a:off x="5397334" y="238826"/>
            <a:ext cx="3716594" cy="2694040"/>
          </a:xfrm>
          <a:prstGeom prst="rect">
            <a:avLst/>
          </a:prstGeom>
        </p:spPr>
      </p:pic>
      <p:sp>
        <p:nvSpPr>
          <p:cNvPr id="12" name="Flèche : en arc 11">
            <a:extLst>
              <a:ext uri="{FF2B5EF4-FFF2-40B4-BE49-F238E27FC236}">
                <a16:creationId xmlns:a16="http://schemas.microsoft.com/office/drawing/2014/main" id="{D8DBBC82-46FC-9A61-B2C1-07407204C971}"/>
              </a:ext>
            </a:extLst>
          </p:cNvPr>
          <p:cNvSpPr/>
          <p:nvPr/>
        </p:nvSpPr>
        <p:spPr>
          <a:xfrm>
            <a:off x="2507804" y="307654"/>
            <a:ext cx="4855943" cy="1914599"/>
          </a:xfrm>
          <a:prstGeom prst="circularArrow">
            <a:avLst>
              <a:gd name="adj1" fmla="val 5056"/>
              <a:gd name="adj2" fmla="val 2337055"/>
              <a:gd name="adj3" fmla="val 17474986"/>
              <a:gd name="adj4" fmla="val 10841239"/>
              <a:gd name="adj5" fmla="val 1596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16" name="Image 15">
            <a:extLst>
              <a:ext uri="{FF2B5EF4-FFF2-40B4-BE49-F238E27FC236}">
                <a16:creationId xmlns:a16="http://schemas.microsoft.com/office/drawing/2014/main" id="{08282F75-2EDA-5A5F-6AE1-437F43918B9D}"/>
              </a:ext>
            </a:extLst>
          </p:cNvPr>
          <p:cNvPicPr>
            <a:picLocks noChangeAspect="1"/>
          </p:cNvPicPr>
          <p:nvPr/>
        </p:nvPicPr>
        <p:blipFill rotWithShape="1">
          <a:blip r:embed="rId4"/>
          <a:srcRect l="1839" t="4270" r="58631" b="4738"/>
          <a:stretch/>
        </p:blipFill>
        <p:spPr>
          <a:xfrm>
            <a:off x="5279922" y="2942698"/>
            <a:ext cx="3899783" cy="518455"/>
          </a:xfrm>
          <a:prstGeom prst="rect">
            <a:avLst/>
          </a:prstGeom>
        </p:spPr>
      </p:pic>
      <p:pic>
        <p:nvPicPr>
          <p:cNvPr id="18" name="Image 17" descr="Une image contenant noir, obscurité&#10;&#10;Description générée automatiquement">
            <a:extLst>
              <a:ext uri="{FF2B5EF4-FFF2-40B4-BE49-F238E27FC236}">
                <a16:creationId xmlns:a16="http://schemas.microsoft.com/office/drawing/2014/main" id="{B438EB53-70D5-D085-9A14-44BBE51E38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1557" y="1560062"/>
            <a:ext cx="190195" cy="190195"/>
          </a:xfrm>
          <a:prstGeom prst="rect">
            <a:avLst/>
          </a:prstGeom>
        </p:spPr>
      </p:pic>
      <p:sp>
        <p:nvSpPr>
          <p:cNvPr id="19" name="Rectangle 18">
            <a:extLst>
              <a:ext uri="{FF2B5EF4-FFF2-40B4-BE49-F238E27FC236}">
                <a16:creationId xmlns:a16="http://schemas.microsoft.com/office/drawing/2014/main" id="{4651DE1A-C648-1F26-2B7B-E59C329B8456}"/>
              </a:ext>
            </a:extLst>
          </p:cNvPr>
          <p:cNvSpPr/>
          <p:nvPr/>
        </p:nvSpPr>
        <p:spPr>
          <a:xfrm>
            <a:off x="5358578" y="3017777"/>
            <a:ext cx="825911" cy="443376"/>
          </a:xfrm>
          <a:prstGeom prst="rect">
            <a:avLst/>
          </a:prstGeom>
          <a:noFill/>
          <a:ln w="57150">
            <a:solidFill>
              <a:srgbClr val="FF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fr-FR"/>
          </a:p>
        </p:txBody>
      </p:sp>
      <p:pic>
        <p:nvPicPr>
          <p:cNvPr id="22" name="Image 21">
            <a:extLst>
              <a:ext uri="{FF2B5EF4-FFF2-40B4-BE49-F238E27FC236}">
                <a16:creationId xmlns:a16="http://schemas.microsoft.com/office/drawing/2014/main" id="{54749860-2B9F-A488-3B9F-76C82DD9CAF3}"/>
              </a:ext>
            </a:extLst>
          </p:cNvPr>
          <p:cNvPicPr>
            <a:picLocks noChangeAspect="1"/>
          </p:cNvPicPr>
          <p:nvPr/>
        </p:nvPicPr>
        <p:blipFill>
          <a:blip r:embed="rId6"/>
          <a:stretch>
            <a:fillRect/>
          </a:stretch>
        </p:blipFill>
        <p:spPr>
          <a:xfrm>
            <a:off x="2948860" y="3551883"/>
            <a:ext cx="5153744" cy="1810003"/>
          </a:xfrm>
          <a:prstGeom prst="rect">
            <a:avLst/>
          </a:prstGeom>
        </p:spPr>
      </p:pic>
      <p:sp>
        <p:nvSpPr>
          <p:cNvPr id="20" name="Flèche : en arc 19">
            <a:extLst>
              <a:ext uri="{FF2B5EF4-FFF2-40B4-BE49-F238E27FC236}">
                <a16:creationId xmlns:a16="http://schemas.microsoft.com/office/drawing/2014/main" id="{98E38988-E8FB-FB0D-978C-097E2490680A}"/>
              </a:ext>
            </a:extLst>
          </p:cNvPr>
          <p:cNvSpPr/>
          <p:nvPr/>
        </p:nvSpPr>
        <p:spPr>
          <a:xfrm rot="20481729" flipH="1">
            <a:off x="3546145" y="2939469"/>
            <a:ext cx="3292609" cy="2673242"/>
          </a:xfrm>
          <a:prstGeom prst="circularArrow">
            <a:avLst>
              <a:gd name="adj1" fmla="val 4371"/>
              <a:gd name="adj2" fmla="val 873869"/>
              <a:gd name="adj3" fmla="val 17304535"/>
              <a:gd name="adj4" fmla="val 14919630"/>
              <a:gd name="adj5" fmla="val 5549"/>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Rectangle 22">
            <a:extLst>
              <a:ext uri="{FF2B5EF4-FFF2-40B4-BE49-F238E27FC236}">
                <a16:creationId xmlns:a16="http://schemas.microsoft.com/office/drawing/2014/main" id="{E7BE62A5-0A05-4D36-02FD-0C10FA7E7007}"/>
              </a:ext>
            </a:extLst>
          </p:cNvPr>
          <p:cNvSpPr/>
          <p:nvPr/>
        </p:nvSpPr>
        <p:spPr>
          <a:xfrm>
            <a:off x="3466280" y="3542051"/>
            <a:ext cx="1253208" cy="352646"/>
          </a:xfrm>
          <a:prstGeom prst="rect">
            <a:avLst/>
          </a:prstGeom>
          <a:noFill/>
          <a:ln w="57150">
            <a:solidFill>
              <a:srgbClr val="FF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6" name="ZoneTexte 25">
            <a:extLst>
              <a:ext uri="{FF2B5EF4-FFF2-40B4-BE49-F238E27FC236}">
                <a16:creationId xmlns:a16="http://schemas.microsoft.com/office/drawing/2014/main" id="{0F21AF1A-3C8E-5420-5F9D-D9F1C6D187A5}"/>
              </a:ext>
            </a:extLst>
          </p:cNvPr>
          <p:cNvSpPr txBox="1"/>
          <p:nvPr/>
        </p:nvSpPr>
        <p:spPr>
          <a:xfrm>
            <a:off x="9153256" y="1191002"/>
            <a:ext cx="2614840" cy="646331"/>
          </a:xfrm>
          <a:prstGeom prst="rect">
            <a:avLst/>
          </a:prstGeom>
          <a:noFill/>
        </p:spPr>
        <p:txBody>
          <a:bodyPr wrap="square" rtlCol="0">
            <a:spAutoFit/>
          </a:bodyPr>
          <a:lstStyle/>
          <a:p>
            <a:pPr algn="just"/>
            <a:r>
              <a:rPr lang="fr-FR" dirty="0" err="1"/>
              <a:t>We</a:t>
            </a:r>
            <a:r>
              <a:rPr lang="fr-FR" dirty="0"/>
              <a:t> </a:t>
            </a:r>
            <a:r>
              <a:rPr lang="fr-FR" dirty="0" err="1"/>
              <a:t>draw</a:t>
            </a:r>
            <a:r>
              <a:rPr lang="fr-FR" dirty="0"/>
              <a:t> the </a:t>
            </a:r>
            <a:r>
              <a:rPr lang="fr-FR" dirty="0" err="1"/>
              <a:t>circle</a:t>
            </a:r>
            <a:r>
              <a:rPr lang="fr-FR" dirty="0"/>
              <a:t> </a:t>
            </a:r>
            <a:r>
              <a:rPr lang="fr-FR" dirty="0" err="1"/>
              <a:t>with</a:t>
            </a:r>
            <a:r>
              <a:rPr lang="fr-FR" dirty="0"/>
              <a:t> the </a:t>
            </a:r>
            <a:r>
              <a:rPr lang="fr-FR" dirty="0" err="1"/>
              <a:t>tool</a:t>
            </a:r>
            <a:r>
              <a:rPr lang="fr-FR" dirty="0"/>
              <a:t> in </a:t>
            </a:r>
            <a:r>
              <a:rPr lang="fr-FR" dirty="0" err="1"/>
              <a:t>Gimp</a:t>
            </a:r>
            <a:endParaRPr lang="fr-FR" dirty="0"/>
          </a:p>
        </p:txBody>
      </p:sp>
      <p:sp>
        <p:nvSpPr>
          <p:cNvPr id="27" name="ZoneTexte 26">
            <a:extLst>
              <a:ext uri="{FF2B5EF4-FFF2-40B4-BE49-F238E27FC236}">
                <a16:creationId xmlns:a16="http://schemas.microsoft.com/office/drawing/2014/main" id="{A9BD269E-6126-44F1-72B2-FE56DE3CB7D8}"/>
              </a:ext>
            </a:extLst>
          </p:cNvPr>
          <p:cNvSpPr txBox="1"/>
          <p:nvPr/>
        </p:nvSpPr>
        <p:spPr>
          <a:xfrm>
            <a:off x="8197174" y="3856719"/>
            <a:ext cx="2055613" cy="1200329"/>
          </a:xfrm>
          <a:prstGeom prst="rect">
            <a:avLst/>
          </a:prstGeom>
          <a:noFill/>
        </p:spPr>
        <p:txBody>
          <a:bodyPr wrap="square" rtlCol="0">
            <a:spAutoFit/>
          </a:bodyPr>
          <a:lstStyle/>
          <a:p>
            <a:pPr algn="just"/>
            <a:r>
              <a:rPr lang="fr-FR" dirty="0" err="1"/>
              <a:t>We</a:t>
            </a:r>
            <a:r>
              <a:rPr lang="fr-FR" dirty="0"/>
              <a:t> do the </a:t>
            </a:r>
            <a:r>
              <a:rPr lang="fr-FR" dirty="0" err="1"/>
              <a:t>same</a:t>
            </a:r>
            <a:r>
              <a:rPr lang="fr-FR" dirty="0"/>
              <a:t> for the second image and the </a:t>
            </a:r>
            <a:r>
              <a:rPr lang="fr-FR" dirty="0" err="1"/>
              <a:t>others</a:t>
            </a:r>
            <a:r>
              <a:rPr lang="fr-FR" dirty="0"/>
              <a:t> points</a:t>
            </a:r>
          </a:p>
        </p:txBody>
      </p:sp>
    </p:spTree>
    <p:extLst>
      <p:ext uri="{BB962C8B-B14F-4D97-AF65-F5344CB8AC3E}">
        <p14:creationId xmlns:p14="http://schemas.microsoft.com/office/powerpoint/2010/main" val="1876856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99814B-5DCD-287E-DB1F-7EC4BD99EF1F}"/>
              </a:ext>
            </a:extLst>
          </p:cNvPr>
          <p:cNvSpPr>
            <a:spLocks noGrp="1"/>
          </p:cNvSpPr>
          <p:nvPr>
            <p:ph type="title"/>
          </p:nvPr>
        </p:nvSpPr>
        <p:spPr>
          <a:xfrm>
            <a:off x="388581" y="5190900"/>
            <a:ext cx="4672076" cy="1507067"/>
          </a:xfrm>
        </p:spPr>
        <p:txBody>
          <a:bodyPr/>
          <a:lstStyle/>
          <a:p>
            <a:r>
              <a:rPr lang="en-US" dirty="0"/>
              <a:t>2 Sets of Different Image Types</a:t>
            </a:r>
            <a:endParaRPr lang="fr-FR" dirty="0"/>
          </a:p>
        </p:txBody>
      </p:sp>
      <p:pic>
        <p:nvPicPr>
          <p:cNvPr id="13" name="Image 12" descr="Une image contenant figurine, poupée, dessin humoristique, jouet&#10;&#10;Description générée automatiquement">
            <a:extLst>
              <a:ext uri="{FF2B5EF4-FFF2-40B4-BE49-F238E27FC236}">
                <a16:creationId xmlns:a16="http://schemas.microsoft.com/office/drawing/2014/main" id="{F9BB0D99-3778-3B6D-1185-3256B6DF5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597" y="194350"/>
            <a:ext cx="3227797" cy="2421454"/>
          </a:xfrm>
          <a:prstGeom prst="rect">
            <a:avLst/>
          </a:prstGeom>
        </p:spPr>
      </p:pic>
      <p:pic>
        <p:nvPicPr>
          <p:cNvPr id="15" name="Image 14" descr="Une image contenant figurine, dessin humoristique, jouet, poupée&#10;&#10;Description générée automatiquement">
            <a:extLst>
              <a:ext uri="{FF2B5EF4-FFF2-40B4-BE49-F238E27FC236}">
                <a16:creationId xmlns:a16="http://schemas.microsoft.com/office/drawing/2014/main" id="{539F4DA4-4E13-D367-DCA4-C6BA3E48D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5394" y="194350"/>
            <a:ext cx="3227797" cy="2421454"/>
          </a:xfrm>
          <a:prstGeom prst="rect">
            <a:avLst/>
          </a:prstGeom>
        </p:spPr>
      </p:pic>
      <p:pic>
        <p:nvPicPr>
          <p:cNvPr id="17" name="Image 16" descr="Une image contenant jouet, dessin humoristique, poupée, intérieur&#10;&#10;Description générée automatiquement">
            <a:extLst>
              <a:ext uri="{FF2B5EF4-FFF2-40B4-BE49-F238E27FC236}">
                <a16:creationId xmlns:a16="http://schemas.microsoft.com/office/drawing/2014/main" id="{0BD59FDB-9ACE-4F07-1A5C-28AFF63B3C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41" y="2760562"/>
            <a:ext cx="3227797" cy="2421454"/>
          </a:xfrm>
          <a:prstGeom prst="rect">
            <a:avLst/>
          </a:prstGeom>
        </p:spPr>
      </p:pic>
      <p:pic>
        <p:nvPicPr>
          <p:cNvPr id="19" name="Image 18" descr="Une image contenant jouet, dessin humoristique, poupée, plastique&#10;&#10;Description générée automatiquement">
            <a:extLst>
              <a:ext uri="{FF2B5EF4-FFF2-40B4-BE49-F238E27FC236}">
                <a16:creationId xmlns:a16="http://schemas.microsoft.com/office/drawing/2014/main" id="{2413BEAD-B724-2A0A-1D30-B3F114E67D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4937" y="2760562"/>
            <a:ext cx="3227798" cy="2421454"/>
          </a:xfrm>
          <a:prstGeom prst="rect">
            <a:avLst/>
          </a:prstGeom>
        </p:spPr>
      </p:pic>
      <p:sp>
        <p:nvSpPr>
          <p:cNvPr id="20" name="ZoneTexte 19">
            <a:extLst>
              <a:ext uri="{FF2B5EF4-FFF2-40B4-BE49-F238E27FC236}">
                <a16:creationId xmlns:a16="http://schemas.microsoft.com/office/drawing/2014/main" id="{02AC681F-5071-E12A-2BDF-A22706A51664}"/>
              </a:ext>
            </a:extLst>
          </p:cNvPr>
          <p:cNvSpPr txBox="1"/>
          <p:nvPr/>
        </p:nvSpPr>
        <p:spPr>
          <a:xfrm>
            <a:off x="6803991" y="982989"/>
            <a:ext cx="3925460" cy="923330"/>
          </a:xfrm>
          <a:prstGeom prst="rect">
            <a:avLst/>
          </a:prstGeom>
          <a:noFill/>
        </p:spPr>
        <p:txBody>
          <a:bodyPr wrap="square" rtlCol="0">
            <a:spAutoFit/>
          </a:bodyPr>
          <a:lstStyle/>
          <a:p>
            <a:r>
              <a:rPr lang="en-US" dirty="0"/>
              <a:t>A set of images without depth, with all 8 points on approximately the same plane</a:t>
            </a:r>
            <a:endParaRPr lang="fr-FR" dirty="0"/>
          </a:p>
        </p:txBody>
      </p:sp>
      <p:sp>
        <p:nvSpPr>
          <p:cNvPr id="21" name="ZoneTexte 20">
            <a:extLst>
              <a:ext uri="{FF2B5EF4-FFF2-40B4-BE49-F238E27FC236}">
                <a16:creationId xmlns:a16="http://schemas.microsoft.com/office/drawing/2014/main" id="{79AC80E1-8403-A394-0C85-36CD0C7712B5}"/>
              </a:ext>
            </a:extLst>
          </p:cNvPr>
          <p:cNvSpPr txBox="1"/>
          <p:nvPr/>
        </p:nvSpPr>
        <p:spPr>
          <a:xfrm>
            <a:off x="6803991" y="3365179"/>
            <a:ext cx="3925460" cy="1200329"/>
          </a:xfrm>
          <a:prstGeom prst="rect">
            <a:avLst/>
          </a:prstGeom>
          <a:noFill/>
        </p:spPr>
        <p:txBody>
          <a:bodyPr wrap="square" rtlCol="0">
            <a:spAutoFit/>
          </a:bodyPr>
          <a:lstStyle/>
          <a:p>
            <a:r>
              <a:rPr lang="en-US" dirty="0"/>
              <a:t>A set of images with objects in the foreground and background, with the 8 points on completely different planes</a:t>
            </a:r>
            <a:endParaRPr lang="fr-FR" dirty="0"/>
          </a:p>
        </p:txBody>
      </p:sp>
      <p:pic>
        <p:nvPicPr>
          <p:cNvPr id="25" name="Image 24" descr="Une image contenant capture d’écran, jaune, Rectangle, conception&#10;&#10;Description générée automatiquement">
            <a:extLst>
              <a:ext uri="{FF2B5EF4-FFF2-40B4-BE49-F238E27FC236}">
                <a16:creationId xmlns:a16="http://schemas.microsoft.com/office/drawing/2014/main" id="{9E3FB3FB-241F-7653-0E66-5903E36EAC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40961" y="969805"/>
            <a:ext cx="1138085" cy="1138085"/>
          </a:xfrm>
          <a:prstGeom prst="rect">
            <a:avLst/>
          </a:prstGeom>
        </p:spPr>
      </p:pic>
      <p:pic>
        <p:nvPicPr>
          <p:cNvPr id="26" name="Image 25" descr="Une image contenant capture d’écran, jaune, Rectangle, conception&#10;&#10;Description générée automatiquement">
            <a:extLst>
              <a:ext uri="{FF2B5EF4-FFF2-40B4-BE49-F238E27FC236}">
                <a16:creationId xmlns:a16="http://schemas.microsoft.com/office/drawing/2014/main" id="{904D1FD9-B81E-B97F-F0A5-289EC1AF83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29451" y="3322746"/>
            <a:ext cx="1138085" cy="1138085"/>
          </a:xfrm>
          <a:prstGeom prst="rect">
            <a:avLst/>
          </a:prstGeom>
        </p:spPr>
      </p:pic>
      <p:sp>
        <p:nvSpPr>
          <p:cNvPr id="27" name="ZoneTexte 26">
            <a:extLst>
              <a:ext uri="{FF2B5EF4-FFF2-40B4-BE49-F238E27FC236}">
                <a16:creationId xmlns:a16="http://schemas.microsoft.com/office/drawing/2014/main" id="{78E6CB2B-64CF-AF7D-8AAC-A27EBCDDEC80}"/>
              </a:ext>
            </a:extLst>
          </p:cNvPr>
          <p:cNvSpPr txBox="1"/>
          <p:nvPr/>
        </p:nvSpPr>
        <p:spPr>
          <a:xfrm>
            <a:off x="10069600" y="3080457"/>
            <a:ext cx="2280805" cy="369332"/>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not_same_plane</a:t>
            </a:r>
            <a:endParaRPr lang="fr-FR" dirty="0">
              <a:latin typeface="Arial" panose="020B0604020202020204" pitchFamily="34" charset="0"/>
              <a:cs typeface="Arial" panose="020B0604020202020204" pitchFamily="34" charset="0"/>
            </a:endParaRPr>
          </a:p>
        </p:txBody>
      </p:sp>
      <p:sp>
        <p:nvSpPr>
          <p:cNvPr id="28" name="ZoneTexte 27">
            <a:extLst>
              <a:ext uri="{FF2B5EF4-FFF2-40B4-BE49-F238E27FC236}">
                <a16:creationId xmlns:a16="http://schemas.microsoft.com/office/drawing/2014/main" id="{D1F58105-8A09-D709-C9E9-4D4249EA3285}"/>
              </a:ext>
            </a:extLst>
          </p:cNvPr>
          <p:cNvSpPr txBox="1"/>
          <p:nvPr/>
        </p:nvSpPr>
        <p:spPr>
          <a:xfrm>
            <a:off x="10069600" y="693491"/>
            <a:ext cx="2280805" cy="369332"/>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same_plane</a:t>
            </a:r>
            <a:endParaRPr lang="fr-FR" dirty="0">
              <a:latin typeface="Arial" panose="020B0604020202020204" pitchFamily="34" charset="0"/>
              <a:cs typeface="Arial" panose="020B0604020202020204" pitchFamily="34" charset="0"/>
            </a:endParaRPr>
          </a:p>
        </p:txBody>
      </p:sp>
      <p:pic>
        <p:nvPicPr>
          <p:cNvPr id="30" name="Image 29" descr="Une image contenant intérieur, sol, boîte, conception&#10;&#10;Description générée automatiquement avec une confiance moyenne">
            <a:extLst>
              <a:ext uri="{FF2B5EF4-FFF2-40B4-BE49-F238E27FC236}">
                <a16:creationId xmlns:a16="http://schemas.microsoft.com/office/drawing/2014/main" id="{9847FD4A-B708-59AC-DFB0-4A87F2FBBBDA}"/>
              </a:ext>
            </a:extLst>
          </p:cNvPr>
          <p:cNvPicPr>
            <a:picLocks noChangeAspect="1"/>
          </p:cNvPicPr>
          <p:nvPr/>
        </p:nvPicPr>
        <p:blipFill rotWithShape="1">
          <a:blip r:embed="rId7">
            <a:extLst>
              <a:ext uri="{28A0092B-C50C-407E-A947-70E740481C1C}">
                <a14:useLocalDpi xmlns:a14="http://schemas.microsoft.com/office/drawing/2010/main" val="0"/>
              </a:ext>
            </a:extLst>
          </a:blip>
          <a:srcRect t="5415" b="10995"/>
          <a:stretch/>
        </p:blipFill>
        <p:spPr>
          <a:xfrm>
            <a:off x="8988709" y="4703132"/>
            <a:ext cx="1486790" cy="2065956"/>
          </a:xfrm>
          <a:prstGeom prst="rect">
            <a:avLst/>
          </a:prstGeom>
        </p:spPr>
      </p:pic>
      <p:pic>
        <p:nvPicPr>
          <p:cNvPr id="32" name="Image 31" descr="Une image contenant boîte, intérieur, sol&#10;&#10;Description générée automatiquement">
            <a:extLst>
              <a:ext uri="{FF2B5EF4-FFF2-40B4-BE49-F238E27FC236}">
                <a16:creationId xmlns:a16="http://schemas.microsoft.com/office/drawing/2014/main" id="{6C3C6963-1CA0-E6B4-4812-A0D9C8CED908}"/>
              </a:ext>
            </a:extLst>
          </p:cNvPr>
          <p:cNvPicPr>
            <a:picLocks noChangeAspect="1"/>
          </p:cNvPicPr>
          <p:nvPr/>
        </p:nvPicPr>
        <p:blipFill rotWithShape="1">
          <a:blip r:embed="rId8">
            <a:extLst>
              <a:ext uri="{28A0092B-C50C-407E-A947-70E740481C1C}">
                <a14:useLocalDpi xmlns:a14="http://schemas.microsoft.com/office/drawing/2010/main" val="0"/>
              </a:ext>
            </a:extLst>
          </a:blip>
          <a:srcRect t="5415" b="10995"/>
          <a:stretch/>
        </p:blipFill>
        <p:spPr>
          <a:xfrm>
            <a:off x="10555097" y="4703120"/>
            <a:ext cx="1486791" cy="2065956"/>
          </a:xfrm>
          <a:prstGeom prst="rect">
            <a:avLst/>
          </a:prstGeom>
        </p:spPr>
      </p:pic>
      <p:sp>
        <p:nvSpPr>
          <p:cNvPr id="33" name="ZoneTexte 32">
            <a:extLst>
              <a:ext uri="{FF2B5EF4-FFF2-40B4-BE49-F238E27FC236}">
                <a16:creationId xmlns:a16="http://schemas.microsoft.com/office/drawing/2014/main" id="{8F105A71-E4AF-9657-7F47-524661B174E2}"/>
              </a:ext>
            </a:extLst>
          </p:cNvPr>
          <p:cNvSpPr txBox="1"/>
          <p:nvPr/>
        </p:nvSpPr>
        <p:spPr>
          <a:xfrm>
            <a:off x="5275237" y="5466738"/>
            <a:ext cx="3633874" cy="646331"/>
          </a:xfrm>
          <a:prstGeom prst="rect">
            <a:avLst/>
          </a:prstGeom>
          <a:noFill/>
        </p:spPr>
        <p:txBody>
          <a:bodyPr wrap="square" rtlCol="0">
            <a:spAutoFit/>
          </a:bodyPr>
          <a:lstStyle/>
          <a:p>
            <a:pPr algn="r"/>
            <a:r>
              <a:rPr lang="en-US" dirty="0"/>
              <a:t>Sometimes, we will use examples of “perfect” images</a:t>
            </a:r>
            <a:endParaRPr lang="fr-FR" dirty="0"/>
          </a:p>
        </p:txBody>
      </p:sp>
    </p:spTree>
    <p:extLst>
      <p:ext uri="{BB962C8B-B14F-4D97-AF65-F5344CB8AC3E}">
        <p14:creationId xmlns:p14="http://schemas.microsoft.com/office/powerpoint/2010/main" val="18061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C1E283-F91B-39CD-22E9-E52C172A5E9C}"/>
              </a:ext>
            </a:extLst>
          </p:cNvPr>
          <p:cNvSpPr>
            <a:spLocks noGrp="1"/>
          </p:cNvSpPr>
          <p:nvPr>
            <p:ph type="title"/>
          </p:nvPr>
        </p:nvSpPr>
        <p:spPr>
          <a:xfrm>
            <a:off x="5511850" y="5401405"/>
            <a:ext cx="6090214" cy="1507067"/>
          </a:xfrm>
        </p:spPr>
        <p:txBody>
          <a:bodyPr/>
          <a:lstStyle/>
          <a:p>
            <a:pPr algn="r"/>
            <a:r>
              <a:rPr lang="fr-FR" dirty="0"/>
              <a:t>Data Extraction</a:t>
            </a:r>
          </a:p>
        </p:txBody>
      </p:sp>
      <p:sp>
        <p:nvSpPr>
          <p:cNvPr id="3" name="Espace réservé du contenu 2">
            <a:extLst>
              <a:ext uri="{FF2B5EF4-FFF2-40B4-BE49-F238E27FC236}">
                <a16:creationId xmlns:a16="http://schemas.microsoft.com/office/drawing/2014/main" id="{16292FA2-A883-63F0-8A76-8CD1B6BB9D76}"/>
              </a:ext>
            </a:extLst>
          </p:cNvPr>
          <p:cNvSpPr>
            <a:spLocks noGrp="1"/>
          </p:cNvSpPr>
          <p:nvPr>
            <p:ph idx="1"/>
          </p:nvPr>
        </p:nvSpPr>
        <p:spPr>
          <a:xfrm>
            <a:off x="222096" y="716127"/>
            <a:ext cx="11035839" cy="2455921"/>
          </a:xfrm>
        </p:spPr>
        <p:txBody>
          <a:bodyPr>
            <a:normAutofit/>
          </a:bodyPr>
          <a:lstStyle/>
          <a:p>
            <a:r>
              <a:rPr lang="en-US" sz="1800" dirty="0"/>
              <a:t>Structure of the program: A main.py file for the different steps, and sub-files for each question</a:t>
            </a:r>
          </a:p>
          <a:p>
            <a:pPr>
              <a:spcAft>
                <a:spcPts val="800"/>
              </a:spcAft>
            </a:pPr>
            <a:r>
              <a:rPr lang="en-US" sz="1800" dirty="0"/>
              <a:t>We choose the current folder (seen previously), all other files have the same names, so we only specify the folder</a:t>
            </a:r>
          </a:p>
          <a:p>
            <a:pPr>
              <a:spcAft>
                <a:spcPts val="800"/>
              </a:spcAft>
            </a:pPr>
            <a:endParaRPr lang="en-US" sz="1800" dirty="0"/>
          </a:p>
          <a:p>
            <a:r>
              <a:rPr lang="en-US" sz="1800" dirty="0"/>
              <a:t>A program in C++ to calculate and generate a large number of points from our 2 images (A-6)</a:t>
            </a:r>
            <a:endParaRPr lang="fr-FR" sz="1800" dirty="0"/>
          </a:p>
        </p:txBody>
      </p:sp>
      <p:pic>
        <p:nvPicPr>
          <p:cNvPr id="5" name="Image 4">
            <a:extLst>
              <a:ext uri="{FF2B5EF4-FFF2-40B4-BE49-F238E27FC236}">
                <a16:creationId xmlns:a16="http://schemas.microsoft.com/office/drawing/2014/main" id="{3C909D46-CED3-AB47-9CD0-4A232E217567}"/>
              </a:ext>
            </a:extLst>
          </p:cNvPr>
          <p:cNvPicPr>
            <a:picLocks noChangeAspect="1"/>
          </p:cNvPicPr>
          <p:nvPr/>
        </p:nvPicPr>
        <p:blipFill>
          <a:blip r:embed="rId2"/>
          <a:stretch>
            <a:fillRect/>
          </a:stretch>
        </p:blipFill>
        <p:spPr>
          <a:xfrm>
            <a:off x="3398580" y="1819160"/>
            <a:ext cx="3667637" cy="485843"/>
          </a:xfrm>
          <a:prstGeom prst="rect">
            <a:avLst/>
          </a:prstGeom>
        </p:spPr>
      </p:pic>
      <p:sp>
        <p:nvSpPr>
          <p:cNvPr id="6" name="Titre 1">
            <a:extLst>
              <a:ext uri="{FF2B5EF4-FFF2-40B4-BE49-F238E27FC236}">
                <a16:creationId xmlns:a16="http://schemas.microsoft.com/office/drawing/2014/main" id="{6EF9A7CD-3971-B688-F67C-EB5A62762812}"/>
              </a:ext>
            </a:extLst>
          </p:cNvPr>
          <p:cNvSpPr txBox="1">
            <a:spLocks/>
          </p:cNvSpPr>
          <p:nvPr/>
        </p:nvSpPr>
        <p:spPr>
          <a:xfrm>
            <a:off x="222096" y="132843"/>
            <a:ext cx="8534400" cy="93184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Structure of the Program</a:t>
            </a:r>
          </a:p>
        </p:txBody>
      </p:sp>
      <p:pic>
        <p:nvPicPr>
          <p:cNvPr id="8" name="Image 7">
            <a:extLst>
              <a:ext uri="{FF2B5EF4-FFF2-40B4-BE49-F238E27FC236}">
                <a16:creationId xmlns:a16="http://schemas.microsoft.com/office/drawing/2014/main" id="{F0278A68-B926-7CA3-1474-EA90ADB68EDD}"/>
              </a:ext>
            </a:extLst>
          </p:cNvPr>
          <p:cNvPicPr>
            <a:picLocks noChangeAspect="1"/>
          </p:cNvPicPr>
          <p:nvPr/>
        </p:nvPicPr>
        <p:blipFill>
          <a:blip r:embed="rId3"/>
          <a:stretch>
            <a:fillRect/>
          </a:stretch>
        </p:blipFill>
        <p:spPr>
          <a:xfrm>
            <a:off x="248408" y="4650587"/>
            <a:ext cx="5293699" cy="1904930"/>
          </a:xfrm>
          <a:prstGeom prst="rect">
            <a:avLst/>
          </a:prstGeom>
        </p:spPr>
      </p:pic>
      <p:cxnSp>
        <p:nvCxnSpPr>
          <p:cNvPr id="10" name="Connecteur droit 9">
            <a:extLst>
              <a:ext uri="{FF2B5EF4-FFF2-40B4-BE49-F238E27FC236}">
                <a16:creationId xmlns:a16="http://schemas.microsoft.com/office/drawing/2014/main" id="{F6D1F798-72FC-66BD-EBB8-80749A2EDD11}"/>
              </a:ext>
            </a:extLst>
          </p:cNvPr>
          <p:cNvCxnSpPr>
            <a:cxnSpLocks/>
          </p:cNvCxnSpPr>
          <p:nvPr/>
        </p:nvCxnSpPr>
        <p:spPr>
          <a:xfrm>
            <a:off x="-39328" y="3144682"/>
            <a:ext cx="5171768" cy="0"/>
          </a:xfrm>
          <a:prstGeom prst="line">
            <a:avLst/>
          </a:prstGeom>
          <a:ln w="28575">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13" name="Accolade fermante 12">
            <a:extLst>
              <a:ext uri="{FF2B5EF4-FFF2-40B4-BE49-F238E27FC236}">
                <a16:creationId xmlns:a16="http://schemas.microsoft.com/office/drawing/2014/main" id="{E6998038-2CF5-80A8-FAFF-D63504710015}"/>
              </a:ext>
            </a:extLst>
          </p:cNvPr>
          <p:cNvSpPr/>
          <p:nvPr/>
        </p:nvSpPr>
        <p:spPr>
          <a:xfrm rot="16200000">
            <a:off x="1002837" y="3683220"/>
            <a:ext cx="199079" cy="1634473"/>
          </a:xfrm>
          <a:prstGeom prst="rightBrace">
            <a:avLst/>
          </a:prstGeom>
          <a:ln w="28575">
            <a:solidFill>
              <a:srgbClr val="FFFF00">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17" name="Image 16">
            <a:extLst>
              <a:ext uri="{FF2B5EF4-FFF2-40B4-BE49-F238E27FC236}">
                <a16:creationId xmlns:a16="http://schemas.microsoft.com/office/drawing/2014/main" id="{5324C7FD-C3A2-0449-E3E4-A2682EDEAAF9}"/>
              </a:ext>
            </a:extLst>
          </p:cNvPr>
          <p:cNvPicPr>
            <a:picLocks noChangeAspect="1"/>
          </p:cNvPicPr>
          <p:nvPr/>
        </p:nvPicPr>
        <p:blipFill>
          <a:blip r:embed="rId4"/>
          <a:stretch>
            <a:fillRect/>
          </a:stretch>
        </p:blipFill>
        <p:spPr>
          <a:xfrm>
            <a:off x="5766483" y="4440592"/>
            <a:ext cx="6384877" cy="426082"/>
          </a:xfrm>
          <a:prstGeom prst="rect">
            <a:avLst/>
          </a:prstGeom>
        </p:spPr>
      </p:pic>
      <p:sp>
        <p:nvSpPr>
          <p:cNvPr id="18" name="Accolade fermante 17">
            <a:extLst>
              <a:ext uri="{FF2B5EF4-FFF2-40B4-BE49-F238E27FC236}">
                <a16:creationId xmlns:a16="http://schemas.microsoft.com/office/drawing/2014/main" id="{17770BB0-D920-BA97-17D6-31C8963E497F}"/>
              </a:ext>
            </a:extLst>
          </p:cNvPr>
          <p:cNvSpPr/>
          <p:nvPr/>
        </p:nvSpPr>
        <p:spPr>
          <a:xfrm rot="16200000">
            <a:off x="2780325" y="3683220"/>
            <a:ext cx="199079" cy="1634473"/>
          </a:xfrm>
          <a:prstGeom prst="rightBrace">
            <a:avLst/>
          </a:prstGeom>
          <a:ln w="28575">
            <a:solidFill>
              <a:srgbClr val="FF0000">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9" name="Accolade fermante 18">
            <a:extLst>
              <a:ext uri="{FF2B5EF4-FFF2-40B4-BE49-F238E27FC236}">
                <a16:creationId xmlns:a16="http://schemas.microsoft.com/office/drawing/2014/main" id="{E0D72F7C-FA06-6F45-B2ED-CA1FA5E5703F}"/>
              </a:ext>
            </a:extLst>
          </p:cNvPr>
          <p:cNvSpPr/>
          <p:nvPr/>
        </p:nvSpPr>
        <p:spPr>
          <a:xfrm rot="16200000">
            <a:off x="4089757" y="4184285"/>
            <a:ext cx="199079" cy="632342"/>
          </a:xfrm>
          <a:prstGeom prst="rightBrace">
            <a:avLst/>
          </a:prstGeom>
          <a:ln w="28575">
            <a:solidFill>
              <a:schemeClr val="bg1">
                <a:alpha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0" name="ZoneTexte 19">
            <a:extLst>
              <a:ext uri="{FF2B5EF4-FFF2-40B4-BE49-F238E27FC236}">
                <a16:creationId xmlns:a16="http://schemas.microsoft.com/office/drawing/2014/main" id="{6A84F35B-0DB2-D4D7-ECAD-6EDC3627122F}"/>
              </a:ext>
            </a:extLst>
          </p:cNvPr>
          <p:cNvSpPr txBox="1"/>
          <p:nvPr/>
        </p:nvSpPr>
        <p:spPr>
          <a:xfrm>
            <a:off x="173737" y="4074991"/>
            <a:ext cx="1858620" cy="307777"/>
          </a:xfrm>
          <a:prstGeom prst="rect">
            <a:avLst/>
          </a:prstGeom>
          <a:noFill/>
        </p:spPr>
        <p:txBody>
          <a:bodyPr wrap="square" rtlCol="0">
            <a:spAutoFit/>
          </a:bodyPr>
          <a:lstStyle/>
          <a:p>
            <a:pPr algn="ctr"/>
            <a:r>
              <a:rPr lang="fr-FR" sz="1400" dirty="0">
                <a:solidFill>
                  <a:srgbClr val="FFFF00"/>
                </a:solidFill>
              </a:rPr>
              <a:t>Coord. in image 1</a:t>
            </a:r>
          </a:p>
        </p:txBody>
      </p:sp>
      <p:sp>
        <p:nvSpPr>
          <p:cNvPr id="21" name="ZoneTexte 20">
            <a:extLst>
              <a:ext uri="{FF2B5EF4-FFF2-40B4-BE49-F238E27FC236}">
                <a16:creationId xmlns:a16="http://schemas.microsoft.com/office/drawing/2014/main" id="{B9C93816-15C4-C67F-FCCB-200FC1F22D50}"/>
              </a:ext>
            </a:extLst>
          </p:cNvPr>
          <p:cNvSpPr txBox="1"/>
          <p:nvPr/>
        </p:nvSpPr>
        <p:spPr>
          <a:xfrm>
            <a:off x="2022354" y="4071235"/>
            <a:ext cx="1745808" cy="307777"/>
          </a:xfrm>
          <a:prstGeom prst="rect">
            <a:avLst/>
          </a:prstGeom>
          <a:noFill/>
        </p:spPr>
        <p:txBody>
          <a:bodyPr wrap="square" rtlCol="0">
            <a:spAutoFit/>
          </a:bodyPr>
          <a:lstStyle/>
          <a:p>
            <a:pPr algn="ctr"/>
            <a:r>
              <a:rPr lang="fr-FR" sz="1400" dirty="0">
                <a:solidFill>
                  <a:srgbClr val="C00000"/>
                </a:solidFill>
              </a:rPr>
              <a:t>Coord. in image 2</a:t>
            </a:r>
          </a:p>
        </p:txBody>
      </p:sp>
      <p:sp>
        <p:nvSpPr>
          <p:cNvPr id="22" name="ZoneTexte 21">
            <a:extLst>
              <a:ext uri="{FF2B5EF4-FFF2-40B4-BE49-F238E27FC236}">
                <a16:creationId xmlns:a16="http://schemas.microsoft.com/office/drawing/2014/main" id="{C8FC08C6-755E-69D7-BC64-9085455D8784}"/>
              </a:ext>
            </a:extLst>
          </p:cNvPr>
          <p:cNvSpPr txBox="1"/>
          <p:nvPr/>
        </p:nvSpPr>
        <p:spPr>
          <a:xfrm>
            <a:off x="3595736" y="3848564"/>
            <a:ext cx="1187120" cy="531313"/>
          </a:xfrm>
          <a:prstGeom prst="rect">
            <a:avLst/>
          </a:prstGeom>
          <a:noFill/>
        </p:spPr>
        <p:txBody>
          <a:bodyPr wrap="square" rtlCol="0">
            <a:spAutoFit/>
          </a:bodyPr>
          <a:lstStyle/>
          <a:p>
            <a:pPr algn="ctr"/>
            <a:r>
              <a:rPr lang="fr-FR" sz="1400" dirty="0">
                <a:solidFill>
                  <a:schemeClr val="bg1"/>
                </a:solidFill>
              </a:rPr>
              <a:t>Associated </a:t>
            </a:r>
            <a:r>
              <a:rPr lang="fr-FR" sz="1400" dirty="0" err="1">
                <a:solidFill>
                  <a:schemeClr val="bg1"/>
                </a:solidFill>
              </a:rPr>
              <a:t>colors</a:t>
            </a:r>
            <a:endParaRPr lang="fr-FR" sz="1400" dirty="0">
              <a:solidFill>
                <a:schemeClr val="bg1"/>
              </a:solidFill>
            </a:endParaRPr>
          </a:p>
        </p:txBody>
      </p:sp>
      <p:sp>
        <p:nvSpPr>
          <p:cNvPr id="23" name="Accolade fermante 22">
            <a:extLst>
              <a:ext uri="{FF2B5EF4-FFF2-40B4-BE49-F238E27FC236}">
                <a16:creationId xmlns:a16="http://schemas.microsoft.com/office/drawing/2014/main" id="{E9EC7D2E-740C-277A-D156-FD8DF88F7126}"/>
              </a:ext>
            </a:extLst>
          </p:cNvPr>
          <p:cNvSpPr/>
          <p:nvPr/>
        </p:nvSpPr>
        <p:spPr>
          <a:xfrm>
            <a:off x="5316104" y="4817262"/>
            <a:ext cx="279451" cy="1571579"/>
          </a:xfrm>
          <a:prstGeom prst="rightBrace">
            <a:avLst/>
          </a:prstGeom>
          <a:ln w="28575">
            <a:solidFill>
              <a:schemeClr val="bg1">
                <a:alpha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7D01FB7D-2B74-517C-4E54-0268D4CB6B27}"/>
              </a:ext>
            </a:extLst>
          </p:cNvPr>
          <p:cNvSpPr txBox="1"/>
          <p:nvPr/>
        </p:nvSpPr>
        <p:spPr>
          <a:xfrm>
            <a:off x="5612903" y="5341441"/>
            <a:ext cx="1601038" cy="523220"/>
          </a:xfrm>
          <a:prstGeom prst="rect">
            <a:avLst/>
          </a:prstGeom>
          <a:noFill/>
        </p:spPr>
        <p:txBody>
          <a:bodyPr wrap="square" rtlCol="0">
            <a:spAutoFit/>
          </a:bodyPr>
          <a:lstStyle/>
          <a:p>
            <a:pPr algn="ctr"/>
            <a:r>
              <a:rPr lang="en-US" sz="1400" dirty="0">
                <a:solidFill>
                  <a:schemeClr val="bg1">
                    <a:lumMod val="85000"/>
                    <a:lumOff val="15000"/>
                  </a:schemeClr>
                </a:solidFill>
              </a:rPr>
              <a:t>Colors in letters for humans only</a:t>
            </a:r>
            <a:endParaRPr lang="fr-FR" sz="1400" dirty="0">
              <a:solidFill>
                <a:schemeClr val="bg1">
                  <a:lumMod val="85000"/>
                  <a:lumOff val="15000"/>
                </a:schemeClr>
              </a:solidFill>
            </a:endParaRPr>
          </a:p>
        </p:txBody>
      </p:sp>
      <p:sp>
        <p:nvSpPr>
          <p:cNvPr id="25" name="ZoneTexte 24">
            <a:extLst>
              <a:ext uri="{FF2B5EF4-FFF2-40B4-BE49-F238E27FC236}">
                <a16:creationId xmlns:a16="http://schemas.microsoft.com/office/drawing/2014/main" id="{8B617FBC-56A1-4CE2-690C-B558D5039A9D}"/>
              </a:ext>
            </a:extLst>
          </p:cNvPr>
          <p:cNvSpPr txBox="1"/>
          <p:nvPr/>
        </p:nvSpPr>
        <p:spPr>
          <a:xfrm>
            <a:off x="1291432" y="3396805"/>
            <a:ext cx="2510248" cy="338554"/>
          </a:xfrm>
          <a:prstGeom prst="rect">
            <a:avLst/>
          </a:prstGeom>
          <a:noFill/>
        </p:spPr>
        <p:txBody>
          <a:bodyPr wrap="square" rtlCol="0">
            <a:spAutoFit/>
          </a:bodyPr>
          <a:lstStyle/>
          <a:p>
            <a:pPr algn="ctr"/>
            <a:r>
              <a:rPr lang="en-US" sz="1600" dirty="0">
                <a:latin typeface="Consolas" panose="020B0609020204030204" pitchFamily="49" charset="0"/>
              </a:rPr>
              <a:t>list_of_points.txt :</a:t>
            </a:r>
            <a:endParaRPr lang="fr-FR" sz="1600" dirty="0">
              <a:latin typeface="Consolas" panose="020B0609020204030204" pitchFamily="49" charset="0"/>
            </a:endParaRPr>
          </a:p>
        </p:txBody>
      </p:sp>
      <p:sp>
        <p:nvSpPr>
          <p:cNvPr id="27" name="Flèche : en arc 26">
            <a:extLst>
              <a:ext uri="{FF2B5EF4-FFF2-40B4-BE49-F238E27FC236}">
                <a16:creationId xmlns:a16="http://schemas.microsoft.com/office/drawing/2014/main" id="{E2C38533-FBFA-D780-0D98-59294179053D}"/>
              </a:ext>
            </a:extLst>
          </p:cNvPr>
          <p:cNvSpPr/>
          <p:nvPr/>
        </p:nvSpPr>
        <p:spPr>
          <a:xfrm rot="21326728">
            <a:off x="4647785" y="3710753"/>
            <a:ext cx="2604660" cy="1904925"/>
          </a:xfrm>
          <a:prstGeom prst="circularArrow">
            <a:avLst>
              <a:gd name="adj1" fmla="val 7821"/>
              <a:gd name="adj2" fmla="val 1244034"/>
              <a:gd name="adj3" fmla="val 19379612"/>
              <a:gd name="adj4" fmla="val 11665340"/>
              <a:gd name="adj5" fmla="val 1153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ZoneTexte 27">
            <a:extLst>
              <a:ext uri="{FF2B5EF4-FFF2-40B4-BE49-F238E27FC236}">
                <a16:creationId xmlns:a16="http://schemas.microsoft.com/office/drawing/2014/main" id="{6BA5BDFC-12F5-57B0-0C65-6A6C9B8A790B}"/>
              </a:ext>
            </a:extLst>
          </p:cNvPr>
          <p:cNvSpPr txBox="1"/>
          <p:nvPr/>
        </p:nvSpPr>
        <p:spPr>
          <a:xfrm>
            <a:off x="4871935" y="3226381"/>
            <a:ext cx="1782898" cy="584775"/>
          </a:xfrm>
          <a:prstGeom prst="rect">
            <a:avLst/>
          </a:prstGeom>
          <a:noFill/>
        </p:spPr>
        <p:txBody>
          <a:bodyPr wrap="square" rtlCol="0">
            <a:spAutoFit/>
          </a:bodyPr>
          <a:lstStyle/>
          <a:p>
            <a:pPr algn="ctr"/>
            <a:r>
              <a:rPr lang="fr-FR" sz="1600" dirty="0" err="1">
                <a:solidFill>
                  <a:srgbClr val="052F61"/>
                </a:solidFill>
              </a:rPr>
              <a:t>Function</a:t>
            </a:r>
            <a:r>
              <a:rPr lang="fr-FR" sz="1600" dirty="0">
                <a:solidFill>
                  <a:srgbClr val="052F61"/>
                </a:solidFill>
              </a:rPr>
              <a:t> </a:t>
            </a:r>
            <a:r>
              <a:rPr lang="fr-FR" sz="1600" dirty="0" err="1">
                <a:solidFill>
                  <a:srgbClr val="052F61"/>
                </a:solidFill>
                <a:latin typeface="Consolas" panose="020B0609020204030204" pitchFamily="49" charset="0"/>
              </a:rPr>
              <a:t>load_points</a:t>
            </a:r>
            <a:r>
              <a:rPr lang="fr-FR" sz="1600" dirty="0">
                <a:solidFill>
                  <a:srgbClr val="052F61"/>
                </a:solidFill>
                <a:latin typeface="Consolas" panose="020B0609020204030204" pitchFamily="49" charset="0"/>
              </a:rPr>
              <a:t>()</a:t>
            </a:r>
          </a:p>
        </p:txBody>
      </p:sp>
      <p:sp>
        <p:nvSpPr>
          <p:cNvPr id="29" name="ZoneTexte 28">
            <a:extLst>
              <a:ext uri="{FF2B5EF4-FFF2-40B4-BE49-F238E27FC236}">
                <a16:creationId xmlns:a16="http://schemas.microsoft.com/office/drawing/2014/main" id="{FAC141C1-597E-DB4A-D48A-B965E91F3D23}"/>
              </a:ext>
            </a:extLst>
          </p:cNvPr>
          <p:cNvSpPr txBox="1"/>
          <p:nvPr/>
        </p:nvSpPr>
        <p:spPr>
          <a:xfrm>
            <a:off x="7376507" y="3259155"/>
            <a:ext cx="3722170" cy="1077218"/>
          </a:xfrm>
          <a:prstGeom prst="rect">
            <a:avLst/>
          </a:prstGeom>
          <a:noFill/>
        </p:spPr>
        <p:txBody>
          <a:bodyPr wrap="square" rtlCol="0">
            <a:spAutoFit/>
          </a:bodyPr>
          <a:lstStyle/>
          <a:p>
            <a:r>
              <a:rPr lang="fr-FR" sz="1600" dirty="0"/>
              <a:t>It </a:t>
            </a:r>
            <a:r>
              <a:rPr lang="fr-FR" sz="1600" dirty="0" err="1"/>
              <a:t>separates</a:t>
            </a:r>
            <a:r>
              <a:rPr lang="fr-FR" sz="1600" dirty="0"/>
              <a:t> the file in 3 </a:t>
            </a:r>
            <a:r>
              <a:rPr lang="fr-FR" sz="1600" dirty="0" err="1"/>
              <a:t>arrays</a:t>
            </a:r>
            <a:r>
              <a:rPr lang="fr-FR" sz="1600" dirty="0"/>
              <a:t> :</a:t>
            </a:r>
          </a:p>
          <a:p>
            <a:pPr marL="285750" indent="-285750">
              <a:buFont typeface="Arial" panose="020B0604020202020204" pitchFamily="34" charset="0"/>
              <a:buChar char="•"/>
            </a:pPr>
            <a:r>
              <a:rPr lang="fr-FR" sz="1600" dirty="0"/>
              <a:t>points1 : </a:t>
            </a:r>
            <a:r>
              <a:rPr lang="fr-FR" sz="1600" dirty="0" err="1"/>
              <a:t>coord</a:t>
            </a:r>
            <a:r>
              <a:rPr lang="fr-FR" sz="1600" dirty="0"/>
              <a:t>. of points in img1</a:t>
            </a:r>
          </a:p>
          <a:p>
            <a:pPr marL="285750" indent="-285750">
              <a:buFont typeface="Arial" panose="020B0604020202020204" pitchFamily="34" charset="0"/>
              <a:buChar char="•"/>
            </a:pPr>
            <a:r>
              <a:rPr lang="fr-FR" sz="1600" dirty="0"/>
              <a:t>points2 : </a:t>
            </a:r>
            <a:r>
              <a:rPr lang="fr-FR" sz="1600" dirty="0" err="1"/>
              <a:t>coord</a:t>
            </a:r>
            <a:r>
              <a:rPr lang="fr-FR" sz="1600" dirty="0"/>
              <a:t>. of points in img2</a:t>
            </a:r>
          </a:p>
          <a:p>
            <a:pPr marL="285750" indent="-285750">
              <a:buFont typeface="Arial" panose="020B0604020202020204" pitchFamily="34" charset="0"/>
              <a:buChar char="•"/>
            </a:pPr>
            <a:r>
              <a:rPr lang="fr-FR" sz="1600" dirty="0" err="1"/>
              <a:t>colors</a:t>
            </a:r>
            <a:r>
              <a:rPr lang="fr-FR" sz="1600" dirty="0"/>
              <a:t> : </a:t>
            </a:r>
            <a:r>
              <a:rPr lang="fr-FR" sz="1600" dirty="0" err="1"/>
              <a:t>color</a:t>
            </a:r>
            <a:r>
              <a:rPr lang="fr-FR" sz="1600" dirty="0"/>
              <a:t> in </a:t>
            </a:r>
            <a:r>
              <a:rPr lang="fr-FR" sz="1600" dirty="0" err="1"/>
              <a:t>img</a:t>
            </a:r>
            <a:r>
              <a:rPr lang="fr-FR" sz="1600" dirty="0"/>
              <a:t> 1 and 2</a:t>
            </a:r>
          </a:p>
        </p:txBody>
      </p:sp>
      <p:sp>
        <p:nvSpPr>
          <p:cNvPr id="30" name="ZoneTexte 29">
            <a:extLst>
              <a:ext uri="{FF2B5EF4-FFF2-40B4-BE49-F238E27FC236}">
                <a16:creationId xmlns:a16="http://schemas.microsoft.com/office/drawing/2014/main" id="{342D7463-5751-EF4D-3892-C3AE193F3627}"/>
              </a:ext>
            </a:extLst>
          </p:cNvPr>
          <p:cNvSpPr txBox="1"/>
          <p:nvPr/>
        </p:nvSpPr>
        <p:spPr>
          <a:xfrm>
            <a:off x="7376507" y="4996607"/>
            <a:ext cx="3996961" cy="523220"/>
          </a:xfrm>
          <a:prstGeom prst="rect">
            <a:avLst/>
          </a:prstGeom>
          <a:noFill/>
        </p:spPr>
        <p:txBody>
          <a:bodyPr wrap="square" rtlCol="0">
            <a:spAutoFit/>
          </a:bodyPr>
          <a:lstStyle/>
          <a:p>
            <a:r>
              <a:rPr lang="fr-FR" sz="1400" dirty="0">
                <a:latin typeface="Consolas" panose="020B0609020204030204" pitchFamily="49" charset="0"/>
              </a:rPr>
              <a:t>points1[i]</a:t>
            </a:r>
            <a:r>
              <a:rPr lang="fr-FR" sz="1400" dirty="0"/>
              <a:t> / </a:t>
            </a:r>
            <a:r>
              <a:rPr lang="fr-FR" sz="1400" dirty="0">
                <a:latin typeface="Consolas" panose="020B0609020204030204" pitchFamily="49" charset="0"/>
              </a:rPr>
              <a:t>points2[i]</a:t>
            </a:r>
            <a:r>
              <a:rPr lang="fr-FR" sz="1400" dirty="0"/>
              <a:t> / </a:t>
            </a:r>
            <a:r>
              <a:rPr lang="fr-FR" sz="1400" dirty="0" err="1">
                <a:latin typeface="Consolas" panose="020B0609020204030204" pitchFamily="49" charset="0"/>
              </a:rPr>
              <a:t>colors</a:t>
            </a:r>
            <a:r>
              <a:rPr lang="fr-FR" sz="1400" dirty="0">
                <a:latin typeface="Consolas" panose="020B0609020204030204" pitchFamily="49" charset="0"/>
              </a:rPr>
              <a:t>[i]</a:t>
            </a:r>
            <a:r>
              <a:rPr lang="fr-FR" sz="1400" dirty="0"/>
              <a:t> </a:t>
            </a:r>
            <a:r>
              <a:rPr lang="fr-FR" sz="1400" dirty="0" err="1"/>
              <a:t>represent</a:t>
            </a:r>
            <a:r>
              <a:rPr lang="fr-FR" sz="1400" dirty="0"/>
              <a:t> the </a:t>
            </a:r>
            <a:r>
              <a:rPr lang="fr-FR" sz="1400" dirty="0" err="1"/>
              <a:t>same</a:t>
            </a:r>
            <a:r>
              <a:rPr lang="fr-FR" sz="1400" dirty="0"/>
              <a:t> point " i " </a:t>
            </a:r>
          </a:p>
        </p:txBody>
      </p:sp>
    </p:spTree>
    <p:extLst>
      <p:ext uri="{BB962C8B-B14F-4D97-AF65-F5344CB8AC3E}">
        <p14:creationId xmlns:p14="http://schemas.microsoft.com/office/powerpoint/2010/main" val="3702768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5A80DE-C714-E4A9-9FC0-469651B429CF}"/>
              </a:ext>
            </a:extLst>
          </p:cNvPr>
          <p:cNvSpPr>
            <a:spLocks noGrp="1"/>
          </p:cNvSpPr>
          <p:nvPr>
            <p:ph type="title"/>
          </p:nvPr>
        </p:nvSpPr>
        <p:spPr>
          <a:xfrm>
            <a:off x="479827" y="5427406"/>
            <a:ext cx="8534400" cy="1406743"/>
          </a:xfrm>
        </p:spPr>
        <p:txBody>
          <a:bodyPr/>
          <a:lstStyle/>
          <a:p>
            <a:r>
              <a:rPr lang="fr-FR" dirty="0"/>
              <a:t>A-2 : </a:t>
            </a:r>
            <a:r>
              <a:rPr lang="fr-FR" dirty="0" err="1"/>
              <a:t>Compute</a:t>
            </a:r>
            <a:r>
              <a:rPr lang="fr-FR" dirty="0"/>
              <a:t> F</a:t>
            </a:r>
          </a:p>
        </p:txBody>
      </p:sp>
      <p:sp>
        <p:nvSpPr>
          <p:cNvPr id="3" name="Espace réservé du contenu 2">
            <a:extLst>
              <a:ext uri="{FF2B5EF4-FFF2-40B4-BE49-F238E27FC236}">
                <a16:creationId xmlns:a16="http://schemas.microsoft.com/office/drawing/2014/main" id="{AF281570-84E3-87B1-74C8-0A29A68C3D90}"/>
              </a:ext>
            </a:extLst>
          </p:cNvPr>
          <p:cNvSpPr>
            <a:spLocks noGrp="1"/>
          </p:cNvSpPr>
          <p:nvPr>
            <p:ph idx="1"/>
          </p:nvPr>
        </p:nvSpPr>
        <p:spPr>
          <a:xfrm>
            <a:off x="612340" y="329273"/>
            <a:ext cx="9855970" cy="5270090"/>
          </a:xfrm>
        </p:spPr>
        <p:txBody>
          <a:bodyPr>
            <a:normAutofit/>
          </a:bodyPr>
          <a:lstStyle/>
          <a:p>
            <a:pPr fontAlgn="t">
              <a:spcBef>
                <a:spcPts val="600"/>
              </a:spcBef>
              <a:spcAft>
                <a:spcPts val="800"/>
              </a:spcAft>
            </a:pPr>
            <a:r>
              <a:rPr lang="en-US" dirty="0"/>
              <a:t>After extracting </a:t>
            </a:r>
            <a:r>
              <a:rPr lang="en-US" dirty="0">
                <a:latin typeface="Consolas" panose="020B0609020204030204" pitchFamily="49" charset="0"/>
              </a:rPr>
              <a:t>points1</a:t>
            </a:r>
            <a:r>
              <a:rPr lang="en-US" dirty="0"/>
              <a:t> and </a:t>
            </a:r>
            <a:r>
              <a:rPr lang="en-US" dirty="0">
                <a:latin typeface="Consolas" panose="020B0609020204030204" pitchFamily="49" charset="0"/>
              </a:rPr>
              <a:t>points2</a:t>
            </a:r>
            <a:r>
              <a:rPr lang="en-US" dirty="0"/>
              <a:t>, we can construct A such that :</a:t>
            </a:r>
          </a:p>
          <a:p>
            <a:pPr fontAlgn="t">
              <a:spcBef>
                <a:spcPts val="600"/>
              </a:spcBef>
              <a:spcAft>
                <a:spcPts val="800"/>
              </a:spcAft>
            </a:pPr>
            <a:endParaRPr lang="en-US" dirty="0"/>
          </a:p>
          <a:p>
            <a:pPr fontAlgn="t">
              <a:spcBef>
                <a:spcPts val="600"/>
              </a:spcBef>
              <a:spcAft>
                <a:spcPts val="800"/>
              </a:spcAft>
            </a:pPr>
            <a:endParaRPr lang="en-US" dirty="0"/>
          </a:p>
          <a:p>
            <a:pPr fontAlgn="t">
              <a:spcBef>
                <a:spcPts val="600"/>
              </a:spcBef>
              <a:spcAft>
                <a:spcPts val="800"/>
              </a:spcAft>
            </a:pPr>
            <a:r>
              <a:rPr lang="en-US" dirty="0"/>
              <a:t>We perform a SVD decomposition to find U, </a:t>
            </a:r>
            <a:r>
              <a:rPr lang="el-GR" dirty="0"/>
              <a:t>Σ</a:t>
            </a:r>
            <a:r>
              <a:rPr lang="en-US" dirty="0"/>
              <a:t> and V</a:t>
            </a:r>
            <a:r>
              <a:rPr lang="en-US" baseline="30000" dirty="0"/>
              <a:t>T</a:t>
            </a:r>
            <a:r>
              <a:rPr lang="en-US" dirty="0"/>
              <a:t>:</a:t>
            </a:r>
          </a:p>
          <a:p>
            <a:pPr marL="0" indent="0" fontAlgn="t">
              <a:spcBef>
                <a:spcPts val="600"/>
              </a:spcBef>
              <a:spcAft>
                <a:spcPts val="800"/>
              </a:spcAft>
              <a:buNone/>
            </a:pPr>
            <a:endParaRPr lang="en-US" dirty="0"/>
          </a:p>
          <a:p>
            <a:pPr fontAlgn="t">
              <a:spcBef>
                <a:spcPts val="600"/>
              </a:spcBef>
              <a:spcAft>
                <a:spcPts val="800"/>
              </a:spcAft>
            </a:pPr>
            <a:r>
              <a:rPr lang="en-US" dirty="0"/>
              <a:t>We reshape V</a:t>
            </a:r>
            <a:r>
              <a:rPr lang="en-US" baseline="30000" dirty="0"/>
              <a:t>T</a:t>
            </a:r>
            <a:r>
              <a:rPr lang="en-US" dirty="0"/>
              <a:t> into F1 and compute again a SVD decomposition :</a:t>
            </a:r>
          </a:p>
          <a:p>
            <a:pPr fontAlgn="t">
              <a:spcBef>
                <a:spcPts val="600"/>
              </a:spcBef>
              <a:spcAft>
                <a:spcPts val="800"/>
              </a:spcAft>
            </a:pPr>
            <a:endParaRPr lang="en-US" dirty="0"/>
          </a:p>
          <a:p>
            <a:pPr fontAlgn="t">
              <a:spcBef>
                <a:spcPts val="600"/>
              </a:spcBef>
              <a:spcAft>
                <a:spcPts val="800"/>
              </a:spcAft>
            </a:pPr>
            <a:r>
              <a:rPr lang="en-US" dirty="0"/>
              <a:t>We force the rank 2 of the matrix by setting the smallest eigenvalue of </a:t>
            </a:r>
            <a:r>
              <a:rPr lang="el-GR" dirty="0"/>
              <a:t>Σ</a:t>
            </a:r>
            <a:r>
              <a:rPr lang="en-US" dirty="0"/>
              <a:t> to 0, and by constructing our F with this </a:t>
            </a:r>
            <a:r>
              <a:rPr lang="el-GR" dirty="0"/>
              <a:t>Σ</a:t>
            </a:r>
            <a:r>
              <a:rPr lang="en-US" dirty="0"/>
              <a:t> (transformed into a diagonal matrix) :</a:t>
            </a:r>
          </a:p>
          <a:p>
            <a:pPr fontAlgn="t">
              <a:spcBef>
                <a:spcPts val="600"/>
              </a:spcBef>
              <a:spcAft>
                <a:spcPts val="800"/>
              </a:spcAft>
            </a:pPr>
            <a:endParaRPr lang="en-US" dirty="0"/>
          </a:p>
          <a:p>
            <a:pPr marL="0" indent="0">
              <a:buNone/>
            </a:pPr>
            <a:endParaRPr lang="fr-FR" dirty="0"/>
          </a:p>
        </p:txBody>
      </p:sp>
      <mc:AlternateContent xmlns:mc="http://schemas.openxmlformats.org/markup-compatibility/2006">
        <mc:Choice xmlns:a14="http://schemas.microsoft.com/office/drawing/2010/main" Requires="a14">
          <p:sp>
            <p:nvSpPr>
              <p:cNvPr id="5" name="ZoneTexte 4">
                <a:extLst>
                  <a:ext uri="{FF2B5EF4-FFF2-40B4-BE49-F238E27FC236}">
                    <a16:creationId xmlns:a16="http://schemas.microsoft.com/office/drawing/2014/main" id="{99E7AFAE-8A63-0476-54CA-2E87CC059B77}"/>
                  </a:ext>
                </a:extLst>
              </p:cNvPr>
              <p:cNvSpPr txBox="1"/>
              <p:nvPr/>
            </p:nvSpPr>
            <p:spPr>
              <a:xfrm>
                <a:off x="4531635" y="838971"/>
                <a:ext cx="6099858" cy="8850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fr-FR" sz="1600" i="1" smtClean="0">
                              <a:latin typeface="Cambria Math" panose="02040503050406030204" pitchFamily="18" charset="0"/>
                            </a:rPr>
                          </m:ctrlPr>
                        </m:dPr>
                        <m:e>
                          <m:m>
                            <m:mPr>
                              <m:mcs>
                                <m:mc>
                                  <m:mcPr>
                                    <m:count m:val="1"/>
                                    <m:mcJc m:val="center"/>
                                  </m:mcPr>
                                </m:mc>
                              </m:mcs>
                              <m:ctrlPr>
                                <a:rPr lang="fr-FR" sz="1600" i="1" smtClean="0">
                                  <a:latin typeface="Cambria Math" panose="02040503050406030204" pitchFamily="18" charset="0"/>
                                </a:rPr>
                              </m:ctrlPr>
                            </m:mPr>
                            <m:mr>
                              <m:e>
                                <m:m>
                                  <m:mPr>
                                    <m:mcs>
                                      <m:mc>
                                        <m:mcPr>
                                          <m:count m:val="3"/>
                                          <m:mcJc m:val="center"/>
                                        </m:mcPr>
                                      </m:mc>
                                    </m:mcs>
                                    <m:ctrlPr>
                                      <a:rPr lang="fr-FR" sz="1600" i="1" smtClean="0">
                                        <a:latin typeface="Cambria Math" panose="02040503050406030204" pitchFamily="18" charset="0"/>
                                      </a:rPr>
                                    </m:ctrlPr>
                                  </m:mPr>
                                  <m:mr>
                                    <m:e>
                                      <m:m>
                                        <m:mPr>
                                          <m:mcs>
                                            <m:mc>
                                              <m:mcPr>
                                                <m:count m:val="3"/>
                                                <m:mcJc m:val="center"/>
                                              </m:mcPr>
                                            </m:mc>
                                          </m:mcs>
                                          <m:ctrlPr>
                                            <a:rPr lang="fr-FR" sz="1600" i="1" smtClean="0">
                                              <a:latin typeface="Cambria Math" panose="02040503050406030204" pitchFamily="18" charset="0"/>
                                            </a:rPr>
                                          </m:ctrlPr>
                                        </m:mPr>
                                        <m:mr>
                                          <m:e>
                                            <m:sSub>
                                              <m:sSubPr>
                                                <m:ctrlPr>
                                                  <a:rPr lang="fr-FR" sz="1600" i="1">
                                                    <a:latin typeface="Cambria Math" panose="02040503050406030204" pitchFamily="18" charset="0"/>
                                                  </a:rPr>
                                                </m:ctrlPr>
                                              </m:sSubPr>
                                              <m:e>
                                                <m:r>
                                                  <m:rPr>
                                                    <m:brk m:alnAt="7"/>
                                                  </m:rPr>
                                                  <a:rPr lang="fr-FR" sz="1600" i="1">
                                                    <a:latin typeface="Cambria Math" panose="02040503050406030204" pitchFamily="18" charset="0"/>
                                                  </a:rPr>
                                                  <m:t>𝑥</m:t>
                                                </m:r>
                                              </m:e>
                                              <m:sub>
                                                <m:r>
                                                  <m:rPr>
                                                    <m:brk m:alnAt="7"/>
                                                  </m:rPr>
                                                  <a:rPr lang="fr-FR" sz="1600" i="1">
                                                    <a:latin typeface="Cambria Math" panose="02040503050406030204" pitchFamily="18" charset="0"/>
                                                  </a:rPr>
                                                  <m:t>1</m:t>
                                                </m:r>
                                              </m:sub>
                                            </m:sSub>
                                            <m:sSub>
                                              <m:sSubPr>
                                                <m:ctrlPr>
                                                  <a:rPr lang="fr-FR" sz="1600" i="1">
                                                    <a:latin typeface="Cambria Math" panose="02040503050406030204" pitchFamily="18" charset="0"/>
                                                  </a:rPr>
                                                </m:ctrlPr>
                                              </m:sSubPr>
                                              <m:e>
                                                <m:r>
                                                  <m:rPr>
                                                    <m:brk m:alnAt="7"/>
                                                  </m:rPr>
                                                  <a:rPr lang="fr-FR" sz="1600" i="1">
                                                    <a:latin typeface="Cambria Math" panose="02040503050406030204" pitchFamily="18" charset="0"/>
                                                  </a:rPr>
                                                  <m:t>𝑥</m:t>
                                                </m:r>
                                              </m:e>
                                              <m:sub>
                                                <m:r>
                                                  <m:rPr>
                                                    <m:brk m:alnAt="7"/>
                                                  </m:rPr>
                                                  <a:rPr lang="fr-FR" sz="1600" i="1">
                                                    <a:latin typeface="Cambria Math" panose="02040503050406030204" pitchFamily="18" charset="0"/>
                                                  </a:rPr>
                                                  <m:t>2</m:t>
                                                </m:r>
                                              </m:sub>
                                            </m:sSub>
                                          </m:e>
                                          <m:e>
                                            <m:sSub>
                                              <m:sSubPr>
                                                <m:ctrlPr>
                                                  <a:rPr lang="fr-FR" sz="1600" i="1">
                                                    <a:latin typeface="Cambria Math" panose="02040503050406030204" pitchFamily="18" charset="0"/>
                                                  </a:rPr>
                                                </m:ctrlPr>
                                              </m:sSubPr>
                                              <m:e>
                                                <m:r>
                                                  <a:rPr lang="fr-FR" sz="1600" i="1">
                                                    <a:latin typeface="Cambria Math" panose="02040503050406030204" pitchFamily="18" charset="0"/>
                                                  </a:rPr>
                                                  <m:t>𝑥</m:t>
                                                </m:r>
                                              </m:e>
                                              <m:sub>
                                                <m:r>
                                                  <a:rPr lang="fr-FR" sz="1600" i="1">
                                                    <a:latin typeface="Cambria Math" panose="02040503050406030204" pitchFamily="18" charset="0"/>
                                                  </a:rPr>
                                                  <m:t>1</m:t>
                                                </m:r>
                                              </m:sub>
                                            </m:sSub>
                                            <m:sSub>
                                              <m:sSubPr>
                                                <m:ctrlPr>
                                                  <a:rPr lang="fr-FR" sz="1600" i="1">
                                                    <a:latin typeface="Cambria Math" panose="02040503050406030204" pitchFamily="18" charset="0"/>
                                                  </a:rPr>
                                                </m:ctrlPr>
                                              </m:sSubPr>
                                              <m:e>
                                                <m:r>
                                                  <a:rPr lang="fr-FR" sz="1600" i="1">
                                                    <a:latin typeface="Cambria Math" panose="02040503050406030204" pitchFamily="18" charset="0"/>
                                                  </a:rPr>
                                                  <m:t>𝑦</m:t>
                                                </m:r>
                                              </m:e>
                                              <m:sub>
                                                <m:r>
                                                  <a:rPr lang="fr-FR" sz="1600" i="1">
                                                    <a:latin typeface="Cambria Math" panose="02040503050406030204" pitchFamily="18" charset="0"/>
                                                  </a:rPr>
                                                  <m:t>2</m:t>
                                                </m:r>
                                              </m:sub>
                                            </m:sSub>
                                          </m:e>
                                          <m:e>
                                            <m:sSub>
                                              <m:sSubPr>
                                                <m:ctrlPr>
                                                  <a:rPr lang="fr-FR" sz="1600" i="1">
                                                    <a:latin typeface="Cambria Math" panose="02040503050406030204" pitchFamily="18" charset="0"/>
                                                  </a:rPr>
                                                </m:ctrlPr>
                                              </m:sSubPr>
                                              <m:e>
                                                <m:r>
                                                  <a:rPr lang="fr-FR" sz="1600" i="1">
                                                    <a:latin typeface="Cambria Math" panose="02040503050406030204" pitchFamily="18" charset="0"/>
                                                  </a:rPr>
                                                  <m:t>𝑥</m:t>
                                                </m:r>
                                              </m:e>
                                              <m:sub>
                                                <m:r>
                                                  <a:rPr lang="fr-FR" sz="1600" i="1">
                                                    <a:latin typeface="Cambria Math" panose="02040503050406030204" pitchFamily="18" charset="0"/>
                                                  </a:rPr>
                                                  <m:t>1</m:t>
                                                </m:r>
                                              </m:sub>
                                            </m:sSub>
                                          </m:e>
                                        </m:mr>
                                      </m:m>
                                    </m:e>
                                    <m:e>
                                      <m:m>
                                        <m:mPr>
                                          <m:mcs>
                                            <m:mc>
                                              <m:mcPr>
                                                <m:count m:val="3"/>
                                                <m:mcJc m:val="center"/>
                                              </m:mcPr>
                                            </m:mc>
                                          </m:mcs>
                                          <m:ctrlPr>
                                            <a:rPr lang="fr-FR" sz="1600" i="1" smtClean="0">
                                              <a:latin typeface="Cambria Math" panose="02040503050406030204" pitchFamily="18" charset="0"/>
                                            </a:rPr>
                                          </m:ctrlPr>
                                        </m:mPr>
                                        <m:mr>
                                          <m:e>
                                            <m:sSub>
                                              <m:sSubPr>
                                                <m:ctrlPr>
                                                  <a:rPr lang="fr-FR" sz="1600" i="1">
                                                    <a:latin typeface="Cambria Math" panose="02040503050406030204" pitchFamily="18" charset="0"/>
                                                  </a:rPr>
                                                </m:ctrlPr>
                                              </m:sSubPr>
                                              <m:e>
                                                <m:r>
                                                  <m:rPr>
                                                    <m:brk m:alnAt="7"/>
                                                  </m:rPr>
                                                  <a:rPr lang="fr-FR" sz="1600" i="1">
                                                    <a:latin typeface="Cambria Math" panose="02040503050406030204" pitchFamily="18" charset="0"/>
                                                  </a:rPr>
                                                  <m:t>𝑦</m:t>
                                                </m:r>
                                              </m:e>
                                              <m:sub>
                                                <m:r>
                                                  <m:rPr>
                                                    <m:brk m:alnAt="7"/>
                                                  </m:rPr>
                                                  <a:rPr lang="fr-FR" sz="1600" i="1">
                                                    <a:latin typeface="Cambria Math" panose="02040503050406030204" pitchFamily="18" charset="0"/>
                                                  </a:rPr>
                                                  <m:t>1</m:t>
                                                </m:r>
                                              </m:sub>
                                            </m:sSub>
                                            <m:sSub>
                                              <m:sSubPr>
                                                <m:ctrlPr>
                                                  <a:rPr lang="fr-FR" sz="1600" i="1">
                                                    <a:latin typeface="Cambria Math" panose="02040503050406030204" pitchFamily="18" charset="0"/>
                                                  </a:rPr>
                                                </m:ctrlPr>
                                              </m:sSubPr>
                                              <m:e>
                                                <m:r>
                                                  <m:rPr>
                                                    <m:brk m:alnAt="7"/>
                                                  </m:rPr>
                                                  <a:rPr lang="fr-FR" sz="1600" i="1">
                                                    <a:latin typeface="Cambria Math" panose="02040503050406030204" pitchFamily="18" charset="0"/>
                                                  </a:rPr>
                                                  <m:t>𝑥</m:t>
                                                </m:r>
                                              </m:e>
                                              <m:sub>
                                                <m:r>
                                                  <m:rPr>
                                                    <m:brk m:alnAt="7"/>
                                                  </m:rPr>
                                                  <a:rPr lang="fr-FR" sz="1600" i="1">
                                                    <a:latin typeface="Cambria Math" panose="02040503050406030204" pitchFamily="18" charset="0"/>
                                                  </a:rPr>
                                                  <m:t>2</m:t>
                                                </m:r>
                                              </m:sub>
                                            </m:sSub>
                                          </m:e>
                                          <m:e>
                                            <m:sSub>
                                              <m:sSubPr>
                                                <m:ctrlPr>
                                                  <a:rPr lang="fr-FR" sz="1600" i="1">
                                                    <a:latin typeface="Cambria Math" panose="02040503050406030204" pitchFamily="18" charset="0"/>
                                                  </a:rPr>
                                                </m:ctrlPr>
                                              </m:sSubPr>
                                              <m:e>
                                                <m:r>
                                                  <a:rPr lang="fr-FR" sz="1600" i="1">
                                                    <a:latin typeface="Cambria Math" panose="02040503050406030204" pitchFamily="18" charset="0"/>
                                                  </a:rPr>
                                                  <m:t>𝑦</m:t>
                                                </m:r>
                                              </m:e>
                                              <m:sub>
                                                <m:r>
                                                  <a:rPr lang="fr-FR" sz="1600" i="1">
                                                    <a:latin typeface="Cambria Math" panose="02040503050406030204" pitchFamily="18" charset="0"/>
                                                  </a:rPr>
                                                  <m:t>1</m:t>
                                                </m:r>
                                              </m:sub>
                                            </m:sSub>
                                            <m:sSub>
                                              <m:sSubPr>
                                                <m:ctrlPr>
                                                  <a:rPr lang="fr-FR" sz="1600" i="1">
                                                    <a:latin typeface="Cambria Math" panose="02040503050406030204" pitchFamily="18" charset="0"/>
                                                  </a:rPr>
                                                </m:ctrlPr>
                                              </m:sSubPr>
                                              <m:e>
                                                <m:r>
                                                  <a:rPr lang="fr-FR" sz="1600" i="1">
                                                    <a:latin typeface="Cambria Math" panose="02040503050406030204" pitchFamily="18" charset="0"/>
                                                  </a:rPr>
                                                  <m:t>𝑦</m:t>
                                                </m:r>
                                              </m:e>
                                              <m:sub>
                                                <m:r>
                                                  <a:rPr lang="fr-FR" sz="1600" i="1">
                                                    <a:latin typeface="Cambria Math" panose="02040503050406030204" pitchFamily="18" charset="0"/>
                                                  </a:rPr>
                                                  <m:t>2</m:t>
                                                </m:r>
                                              </m:sub>
                                            </m:sSub>
                                          </m:e>
                                          <m:e>
                                            <m:sSub>
                                              <m:sSubPr>
                                                <m:ctrlPr>
                                                  <a:rPr lang="fr-FR" sz="1600" i="1">
                                                    <a:latin typeface="Cambria Math" panose="02040503050406030204" pitchFamily="18" charset="0"/>
                                                  </a:rPr>
                                                </m:ctrlPr>
                                              </m:sSubPr>
                                              <m:e>
                                                <m:r>
                                                  <a:rPr lang="fr-FR" sz="1600" i="1">
                                                    <a:latin typeface="Cambria Math" panose="02040503050406030204" pitchFamily="18" charset="0"/>
                                                  </a:rPr>
                                                  <m:t>𝑦</m:t>
                                                </m:r>
                                              </m:e>
                                              <m:sub>
                                                <m:r>
                                                  <a:rPr lang="fr-FR" sz="1600" i="1">
                                                    <a:latin typeface="Cambria Math" panose="02040503050406030204" pitchFamily="18" charset="0"/>
                                                  </a:rPr>
                                                  <m:t>1</m:t>
                                                </m:r>
                                              </m:sub>
                                            </m:sSub>
                                          </m:e>
                                        </m:mr>
                                      </m:m>
                                    </m:e>
                                    <m:e>
                                      <m:m>
                                        <m:mPr>
                                          <m:mcs>
                                            <m:mc>
                                              <m:mcPr>
                                                <m:count m:val="3"/>
                                                <m:mcJc m:val="center"/>
                                              </m:mcPr>
                                            </m:mc>
                                          </m:mcs>
                                          <m:ctrlPr>
                                            <a:rPr lang="fr-FR" sz="1600" i="1" smtClean="0">
                                              <a:latin typeface="Cambria Math" panose="02040503050406030204" pitchFamily="18" charset="0"/>
                                            </a:rPr>
                                          </m:ctrlPr>
                                        </m:mPr>
                                        <m:mr>
                                          <m:e>
                                            <m:sSub>
                                              <m:sSubPr>
                                                <m:ctrlPr>
                                                  <a:rPr lang="fr-FR" sz="1600" i="1">
                                                    <a:latin typeface="Cambria Math" panose="02040503050406030204" pitchFamily="18" charset="0"/>
                                                  </a:rPr>
                                                </m:ctrlPr>
                                              </m:sSubPr>
                                              <m:e>
                                                <m:r>
                                                  <m:rPr>
                                                    <m:brk m:alnAt="7"/>
                                                  </m:rPr>
                                                  <a:rPr lang="fr-FR" sz="1600" i="1">
                                                    <a:latin typeface="Cambria Math" panose="02040503050406030204" pitchFamily="18" charset="0"/>
                                                  </a:rPr>
                                                  <m:t>𝑥</m:t>
                                                </m:r>
                                              </m:e>
                                              <m:sub>
                                                <m:r>
                                                  <m:rPr>
                                                    <m:brk m:alnAt="7"/>
                                                  </m:rPr>
                                                  <a:rPr lang="fr-FR" sz="1600" i="1">
                                                    <a:latin typeface="Cambria Math" panose="02040503050406030204" pitchFamily="18" charset="0"/>
                                                  </a:rPr>
                                                  <m:t>2</m:t>
                                                </m:r>
                                              </m:sub>
                                            </m:sSub>
                                          </m:e>
                                          <m:e>
                                            <m:sSub>
                                              <m:sSubPr>
                                                <m:ctrlPr>
                                                  <a:rPr lang="fr-FR" sz="1600" i="1">
                                                    <a:latin typeface="Cambria Math" panose="02040503050406030204" pitchFamily="18" charset="0"/>
                                                  </a:rPr>
                                                </m:ctrlPr>
                                              </m:sSubPr>
                                              <m:e>
                                                <m:r>
                                                  <a:rPr lang="fr-FR" sz="1600" i="1">
                                                    <a:latin typeface="Cambria Math" panose="02040503050406030204" pitchFamily="18" charset="0"/>
                                                  </a:rPr>
                                                  <m:t>𝑦</m:t>
                                                </m:r>
                                              </m:e>
                                              <m:sub>
                                                <m:r>
                                                  <a:rPr lang="fr-FR" sz="1600" i="1">
                                                    <a:latin typeface="Cambria Math" panose="02040503050406030204" pitchFamily="18" charset="0"/>
                                                  </a:rPr>
                                                  <m:t>2</m:t>
                                                </m:r>
                                              </m:sub>
                                            </m:sSub>
                                          </m:e>
                                          <m:e>
                                            <m:r>
                                              <a:rPr lang="fr-FR" sz="1600" b="0" i="1" smtClean="0">
                                                <a:latin typeface="Cambria Math" panose="02040503050406030204" pitchFamily="18" charset="0"/>
                                              </a:rPr>
                                              <m:t>1</m:t>
                                            </m:r>
                                          </m:e>
                                        </m:mr>
                                      </m:m>
                                    </m:e>
                                  </m:mr>
                                </m:m>
                              </m:e>
                            </m:mr>
                            <m:mr>
                              <m:e>
                                <m:r>
                                  <a:rPr lang="fr-FR" sz="1600" i="1" smtClean="0">
                                    <a:latin typeface="Cambria Math" panose="02040503050406030204" pitchFamily="18" charset="0"/>
                                  </a:rPr>
                                  <m:t>⋮</m:t>
                                </m:r>
                              </m:e>
                            </m:mr>
                            <m:mr>
                              <m:e>
                                <m:m>
                                  <m:mPr>
                                    <m:mcs>
                                      <m:mc>
                                        <m:mcPr>
                                          <m:count m:val="3"/>
                                          <m:mcJc m:val="center"/>
                                        </m:mcPr>
                                      </m:mc>
                                    </m:mcs>
                                    <m:ctrlPr>
                                      <a:rPr lang="fr-FR" sz="1600" i="1">
                                        <a:latin typeface="Cambria Math" panose="02040503050406030204" pitchFamily="18" charset="0"/>
                                      </a:rPr>
                                    </m:ctrlPr>
                                  </m:mPr>
                                  <m:mr>
                                    <m:e>
                                      <m:m>
                                        <m:mPr>
                                          <m:mcs>
                                            <m:mc>
                                              <m:mcPr>
                                                <m:count m:val="3"/>
                                                <m:mcJc m:val="center"/>
                                              </m:mcPr>
                                            </m:mc>
                                          </m:mcs>
                                          <m:ctrlPr>
                                            <a:rPr lang="fr-FR" sz="1600" i="1">
                                              <a:latin typeface="Cambria Math" panose="02040503050406030204" pitchFamily="18" charset="0"/>
                                            </a:rPr>
                                          </m:ctrlPr>
                                        </m:mPr>
                                        <m:mr>
                                          <m:e>
                                            <m:sSub>
                                              <m:sSubPr>
                                                <m:ctrlPr>
                                                  <a:rPr lang="fr-FR" sz="1600" i="1">
                                                    <a:latin typeface="Cambria Math" panose="02040503050406030204" pitchFamily="18" charset="0"/>
                                                  </a:rPr>
                                                </m:ctrlPr>
                                              </m:sSubPr>
                                              <m:e>
                                                <m:r>
                                                  <m:rPr>
                                                    <m:brk m:alnAt="7"/>
                                                  </m:rPr>
                                                  <a:rPr lang="fr-FR" sz="1600" i="1">
                                                    <a:latin typeface="Cambria Math" panose="02040503050406030204" pitchFamily="18" charset="0"/>
                                                  </a:rPr>
                                                  <m:t>𝑥</m:t>
                                                </m:r>
                                              </m:e>
                                              <m:sub>
                                                <m:r>
                                                  <m:rPr>
                                                    <m:brk m:alnAt="7"/>
                                                  </m:rPr>
                                                  <a:rPr lang="fr-FR" sz="1600" i="1">
                                                    <a:latin typeface="Cambria Math" panose="02040503050406030204" pitchFamily="18" charset="0"/>
                                                  </a:rPr>
                                                  <m:t>1</m:t>
                                                </m:r>
                                              </m:sub>
                                            </m:sSub>
                                            <m:sSub>
                                              <m:sSubPr>
                                                <m:ctrlPr>
                                                  <a:rPr lang="fr-FR" sz="1600" i="1">
                                                    <a:latin typeface="Cambria Math" panose="02040503050406030204" pitchFamily="18" charset="0"/>
                                                  </a:rPr>
                                                </m:ctrlPr>
                                              </m:sSubPr>
                                              <m:e>
                                                <m:r>
                                                  <m:rPr>
                                                    <m:brk m:alnAt="7"/>
                                                  </m:rPr>
                                                  <a:rPr lang="fr-FR" sz="1600" i="1">
                                                    <a:latin typeface="Cambria Math" panose="02040503050406030204" pitchFamily="18" charset="0"/>
                                                  </a:rPr>
                                                  <m:t>𝑥</m:t>
                                                </m:r>
                                              </m:e>
                                              <m:sub>
                                                <m:r>
                                                  <m:rPr>
                                                    <m:brk m:alnAt="7"/>
                                                  </m:rPr>
                                                  <a:rPr lang="fr-FR" sz="1600" i="1">
                                                    <a:latin typeface="Cambria Math" panose="02040503050406030204" pitchFamily="18" charset="0"/>
                                                  </a:rPr>
                                                  <m:t>2</m:t>
                                                </m:r>
                                              </m:sub>
                                            </m:sSub>
                                          </m:e>
                                          <m:e>
                                            <m:sSub>
                                              <m:sSubPr>
                                                <m:ctrlPr>
                                                  <a:rPr lang="fr-FR" sz="1600" i="1">
                                                    <a:latin typeface="Cambria Math" panose="02040503050406030204" pitchFamily="18" charset="0"/>
                                                  </a:rPr>
                                                </m:ctrlPr>
                                              </m:sSubPr>
                                              <m:e>
                                                <m:r>
                                                  <a:rPr lang="fr-FR" sz="1600" i="1">
                                                    <a:latin typeface="Cambria Math" panose="02040503050406030204" pitchFamily="18" charset="0"/>
                                                  </a:rPr>
                                                  <m:t>𝑥</m:t>
                                                </m:r>
                                              </m:e>
                                              <m:sub>
                                                <m:r>
                                                  <a:rPr lang="fr-FR" sz="1600" i="1">
                                                    <a:latin typeface="Cambria Math" panose="02040503050406030204" pitchFamily="18" charset="0"/>
                                                  </a:rPr>
                                                  <m:t>1</m:t>
                                                </m:r>
                                              </m:sub>
                                            </m:sSub>
                                            <m:sSub>
                                              <m:sSubPr>
                                                <m:ctrlPr>
                                                  <a:rPr lang="fr-FR" sz="1600" i="1">
                                                    <a:latin typeface="Cambria Math" panose="02040503050406030204" pitchFamily="18" charset="0"/>
                                                  </a:rPr>
                                                </m:ctrlPr>
                                              </m:sSubPr>
                                              <m:e>
                                                <m:r>
                                                  <a:rPr lang="fr-FR" sz="1600" i="1">
                                                    <a:latin typeface="Cambria Math" panose="02040503050406030204" pitchFamily="18" charset="0"/>
                                                  </a:rPr>
                                                  <m:t>𝑦</m:t>
                                                </m:r>
                                              </m:e>
                                              <m:sub>
                                                <m:r>
                                                  <a:rPr lang="fr-FR" sz="1600" i="1">
                                                    <a:latin typeface="Cambria Math" panose="02040503050406030204" pitchFamily="18" charset="0"/>
                                                  </a:rPr>
                                                  <m:t>2</m:t>
                                                </m:r>
                                              </m:sub>
                                            </m:sSub>
                                          </m:e>
                                          <m:e>
                                            <m:sSub>
                                              <m:sSubPr>
                                                <m:ctrlPr>
                                                  <a:rPr lang="fr-FR" sz="1600" i="1">
                                                    <a:latin typeface="Cambria Math" panose="02040503050406030204" pitchFamily="18" charset="0"/>
                                                  </a:rPr>
                                                </m:ctrlPr>
                                              </m:sSubPr>
                                              <m:e>
                                                <m:r>
                                                  <a:rPr lang="fr-FR" sz="1600" i="1">
                                                    <a:latin typeface="Cambria Math" panose="02040503050406030204" pitchFamily="18" charset="0"/>
                                                  </a:rPr>
                                                  <m:t>𝑥</m:t>
                                                </m:r>
                                              </m:e>
                                              <m:sub>
                                                <m:r>
                                                  <a:rPr lang="fr-FR" sz="1600" i="1">
                                                    <a:latin typeface="Cambria Math" panose="02040503050406030204" pitchFamily="18" charset="0"/>
                                                  </a:rPr>
                                                  <m:t>1</m:t>
                                                </m:r>
                                              </m:sub>
                                            </m:sSub>
                                          </m:e>
                                        </m:mr>
                                      </m:m>
                                    </m:e>
                                    <m:e>
                                      <m:m>
                                        <m:mPr>
                                          <m:mcs>
                                            <m:mc>
                                              <m:mcPr>
                                                <m:count m:val="3"/>
                                                <m:mcJc m:val="center"/>
                                              </m:mcPr>
                                            </m:mc>
                                          </m:mcs>
                                          <m:ctrlPr>
                                            <a:rPr lang="fr-FR" sz="1600" i="1">
                                              <a:latin typeface="Cambria Math" panose="02040503050406030204" pitchFamily="18" charset="0"/>
                                            </a:rPr>
                                          </m:ctrlPr>
                                        </m:mPr>
                                        <m:mr>
                                          <m:e>
                                            <m:sSub>
                                              <m:sSubPr>
                                                <m:ctrlPr>
                                                  <a:rPr lang="fr-FR" sz="1600" i="1">
                                                    <a:latin typeface="Cambria Math" panose="02040503050406030204" pitchFamily="18" charset="0"/>
                                                  </a:rPr>
                                                </m:ctrlPr>
                                              </m:sSubPr>
                                              <m:e>
                                                <m:r>
                                                  <m:rPr>
                                                    <m:brk m:alnAt="7"/>
                                                  </m:rPr>
                                                  <a:rPr lang="fr-FR" sz="1600" i="1">
                                                    <a:latin typeface="Cambria Math" panose="02040503050406030204" pitchFamily="18" charset="0"/>
                                                  </a:rPr>
                                                  <m:t>𝑦</m:t>
                                                </m:r>
                                              </m:e>
                                              <m:sub>
                                                <m:r>
                                                  <m:rPr>
                                                    <m:brk m:alnAt="7"/>
                                                  </m:rPr>
                                                  <a:rPr lang="fr-FR" sz="1600" i="1">
                                                    <a:latin typeface="Cambria Math" panose="02040503050406030204" pitchFamily="18" charset="0"/>
                                                  </a:rPr>
                                                  <m:t>1</m:t>
                                                </m:r>
                                              </m:sub>
                                            </m:sSub>
                                            <m:sSub>
                                              <m:sSubPr>
                                                <m:ctrlPr>
                                                  <a:rPr lang="fr-FR" sz="1600" i="1">
                                                    <a:latin typeface="Cambria Math" panose="02040503050406030204" pitchFamily="18" charset="0"/>
                                                  </a:rPr>
                                                </m:ctrlPr>
                                              </m:sSubPr>
                                              <m:e>
                                                <m:r>
                                                  <m:rPr>
                                                    <m:brk m:alnAt="7"/>
                                                  </m:rPr>
                                                  <a:rPr lang="fr-FR" sz="1600" i="1">
                                                    <a:latin typeface="Cambria Math" panose="02040503050406030204" pitchFamily="18" charset="0"/>
                                                  </a:rPr>
                                                  <m:t>𝑥</m:t>
                                                </m:r>
                                              </m:e>
                                              <m:sub>
                                                <m:r>
                                                  <m:rPr>
                                                    <m:brk m:alnAt="7"/>
                                                  </m:rPr>
                                                  <a:rPr lang="fr-FR" sz="1600" i="1">
                                                    <a:latin typeface="Cambria Math" panose="02040503050406030204" pitchFamily="18" charset="0"/>
                                                  </a:rPr>
                                                  <m:t>2</m:t>
                                                </m:r>
                                              </m:sub>
                                            </m:sSub>
                                          </m:e>
                                          <m:e>
                                            <m:sSub>
                                              <m:sSubPr>
                                                <m:ctrlPr>
                                                  <a:rPr lang="fr-FR" sz="1600" i="1">
                                                    <a:latin typeface="Cambria Math" panose="02040503050406030204" pitchFamily="18" charset="0"/>
                                                  </a:rPr>
                                                </m:ctrlPr>
                                              </m:sSubPr>
                                              <m:e>
                                                <m:r>
                                                  <a:rPr lang="fr-FR" sz="1600" i="1">
                                                    <a:latin typeface="Cambria Math" panose="02040503050406030204" pitchFamily="18" charset="0"/>
                                                  </a:rPr>
                                                  <m:t>𝑦</m:t>
                                                </m:r>
                                              </m:e>
                                              <m:sub>
                                                <m:r>
                                                  <a:rPr lang="fr-FR" sz="1600" i="1">
                                                    <a:latin typeface="Cambria Math" panose="02040503050406030204" pitchFamily="18" charset="0"/>
                                                  </a:rPr>
                                                  <m:t>1</m:t>
                                                </m:r>
                                              </m:sub>
                                            </m:sSub>
                                            <m:sSub>
                                              <m:sSubPr>
                                                <m:ctrlPr>
                                                  <a:rPr lang="fr-FR" sz="1600" i="1">
                                                    <a:latin typeface="Cambria Math" panose="02040503050406030204" pitchFamily="18" charset="0"/>
                                                  </a:rPr>
                                                </m:ctrlPr>
                                              </m:sSubPr>
                                              <m:e>
                                                <m:r>
                                                  <a:rPr lang="fr-FR" sz="1600" i="1">
                                                    <a:latin typeface="Cambria Math" panose="02040503050406030204" pitchFamily="18" charset="0"/>
                                                  </a:rPr>
                                                  <m:t>𝑦</m:t>
                                                </m:r>
                                              </m:e>
                                              <m:sub>
                                                <m:r>
                                                  <a:rPr lang="fr-FR" sz="1600" i="1">
                                                    <a:latin typeface="Cambria Math" panose="02040503050406030204" pitchFamily="18" charset="0"/>
                                                  </a:rPr>
                                                  <m:t>2</m:t>
                                                </m:r>
                                              </m:sub>
                                            </m:sSub>
                                          </m:e>
                                          <m:e>
                                            <m:sSub>
                                              <m:sSubPr>
                                                <m:ctrlPr>
                                                  <a:rPr lang="fr-FR" sz="1600" i="1">
                                                    <a:latin typeface="Cambria Math" panose="02040503050406030204" pitchFamily="18" charset="0"/>
                                                  </a:rPr>
                                                </m:ctrlPr>
                                              </m:sSubPr>
                                              <m:e>
                                                <m:r>
                                                  <a:rPr lang="fr-FR" sz="1600" i="1">
                                                    <a:latin typeface="Cambria Math" panose="02040503050406030204" pitchFamily="18" charset="0"/>
                                                  </a:rPr>
                                                  <m:t>𝑦</m:t>
                                                </m:r>
                                              </m:e>
                                              <m:sub>
                                                <m:r>
                                                  <a:rPr lang="fr-FR" sz="1600" i="1">
                                                    <a:latin typeface="Cambria Math" panose="02040503050406030204" pitchFamily="18" charset="0"/>
                                                  </a:rPr>
                                                  <m:t>1</m:t>
                                                </m:r>
                                              </m:sub>
                                            </m:sSub>
                                          </m:e>
                                        </m:mr>
                                      </m:m>
                                    </m:e>
                                    <m:e>
                                      <m:m>
                                        <m:mPr>
                                          <m:mcs>
                                            <m:mc>
                                              <m:mcPr>
                                                <m:count m:val="3"/>
                                                <m:mcJc m:val="center"/>
                                              </m:mcPr>
                                            </m:mc>
                                          </m:mcs>
                                          <m:ctrlPr>
                                            <a:rPr lang="fr-FR" sz="1600" i="1">
                                              <a:latin typeface="Cambria Math" panose="02040503050406030204" pitchFamily="18" charset="0"/>
                                            </a:rPr>
                                          </m:ctrlPr>
                                        </m:mPr>
                                        <m:mr>
                                          <m:e>
                                            <m:sSub>
                                              <m:sSubPr>
                                                <m:ctrlPr>
                                                  <a:rPr lang="fr-FR" sz="1600" i="1">
                                                    <a:latin typeface="Cambria Math" panose="02040503050406030204" pitchFamily="18" charset="0"/>
                                                  </a:rPr>
                                                </m:ctrlPr>
                                              </m:sSubPr>
                                              <m:e>
                                                <m:r>
                                                  <m:rPr>
                                                    <m:brk m:alnAt="7"/>
                                                  </m:rPr>
                                                  <a:rPr lang="fr-FR" sz="1600" i="1">
                                                    <a:latin typeface="Cambria Math" panose="02040503050406030204" pitchFamily="18" charset="0"/>
                                                  </a:rPr>
                                                  <m:t>𝑥</m:t>
                                                </m:r>
                                              </m:e>
                                              <m:sub>
                                                <m:r>
                                                  <m:rPr>
                                                    <m:brk m:alnAt="7"/>
                                                  </m:rPr>
                                                  <a:rPr lang="fr-FR" sz="1600" i="1">
                                                    <a:latin typeface="Cambria Math" panose="02040503050406030204" pitchFamily="18" charset="0"/>
                                                  </a:rPr>
                                                  <m:t>2</m:t>
                                                </m:r>
                                              </m:sub>
                                            </m:sSub>
                                          </m:e>
                                          <m:e>
                                            <m:sSub>
                                              <m:sSubPr>
                                                <m:ctrlPr>
                                                  <a:rPr lang="fr-FR" sz="1600" i="1">
                                                    <a:latin typeface="Cambria Math" panose="02040503050406030204" pitchFamily="18" charset="0"/>
                                                  </a:rPr>
                                                </m:ctrlPr>
                                              </m:sSubPr>
                                              <m:e>
                                                <m:r>
                                                  <a:rPr lang="fr-FR" sz="1600" i="1">
                                                    <a:latin typeface="Cambria Math" panose="02040503050406030204" pitchFamily="18" charset="0"/>
                                                  </a:rPr>
                                                  <m:t>𝑦</m:t>
                                                </m:r>
                                              </m:e>
                                              <m:sub>
                                                <m:r>
                                                  <a:rPr lang="fr-FR" sz="1600" i="1">
                                                    <a:latin typeface="Cambria Math" panose="02040503050406030204" pitchFamily="18" charset="0"/>
                                                  </a:rPr>
                                                  <m:t>2</m:t>
                                                </m:r>
                                              </m:sub>
                                            </m:sSub>
                                          </m:e>
                                          <m:e>
                                            <m:r>
                                              <a:rPr lang="fr-FR" sz="1600" i="1">
                                                <a:latin typeface="Cambria Math" panose="02040503050406030204" pitchFamily="18" charset="0"/>
                                              </a:rPr>
                                              <m:t>1</m:t>
                                            </m:r>
                                          </m:e>
                                        </m:mr>
                                      </m:m>
                                    </m:e>
                                  </m:mr>
                                </m:m>
                              </m:e>
                            </m:mr>
                          </m:m>
                        </m:e>
                      </m:d>
                      <m:r>
                        <a:rPr lang="fr-FR" sz="1600" b="0" i="0" smtClean="0">
                          <a:latin typeface="Cambria Math" panose="02040503050406030204" pitchFamily="18" charset="0"/>
                        </a:rPr>
                        <m:t>=</m:t>
                      </m:r>
                      <m:r>
                        <m:rPr>
                          <m:sty m:val="p"/>
                        </m:rPr>
                        <a:rPr lang="fr-FR" sz="1600" b="0" i="0" smtClean="0">
                          <a:latin typeface="Cambria Math" panose="02040503050406030204" pitchFamily="18" charset="0"/>
                        </a:rPr>
                        <m:t>A</m:t>
                      </m:r>
                    </m:oMath>
                  </m:oMathPara>
                </a14:m>
                <a:endParaRPr lang="fr-FR" dirty="0"/>
              </a:p>
            </p:txBody>
          </p:sp>
        </mc:Choice>
        <mc:Fallback>
          <p:sp>
            <p:nvSpPr>
              <p:cNvPr id="5" name="ZoneTexte 4">
                <a:extLst>
                  <a:ext uri="{FF2B5EF4-FFF2-40B4-BE49-F238E27FC236}">
                    <a16:creationId xmlns:a16="http://schemas.microsoft.com/office/drawing/2014/main" id="{99E7AFAE-8A63-0476-54CA-2E87CC059B77}"/>
                  </a:ext>
                </a:extLst>
              </p:cNvPr>
              <p:cNvSpPr txBox="1">
                <a:spLocks noRot="1" noChangeAspect="1" noMove="1" noResize="1" noEditPoints="1" noAdjustHandles="1" noChangeArrowheads="1" noChangeShapeType="1" noTextEdit="1"/>
              </p:cNvSpPr>
              <p:nvPr/>
            </p:nvSpPr>
            <p:spPr>
              <a:xfrm>
                <a:off x="4531635" y="838971"/>
                <a:ext cx="6099858" cy="885050"/>
              </a:xfrm>
              <a:prstGeom prst="rect">
                <a:avLst/>
              </a:prstGeom>
              <a:blipFill>
                <a:blip r:embed="rId2"/>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7" name="ZoneTexte 6">
                <a:extLst>
                  <a:ext uri="{FF2B5EF4-FFF2-40B4-BE49-F238E27FC236}">
                    <a16:creationId xmlns:a16="http://schemas.microsoft.com/office/drawing/2014/main" id="{195BB431-1557-53A8-B198-D961FB1DCAA3}"/>
                  </a:ext>
                </a:extLst>
              </p:cNvPr>
              <p:cNvSpPr txBox="1"/>
              <p:nvPr/>
            </p:nvSpPr>
            <p:spPr>
              <a:xfrm>
                <a:off x="1226098" y="880810"/>
                <a:ext cx="4215609" cy="801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fr-FR" sz="1600" i="1" smtClean="0">
                              <a:latin typeface="Cambria Math" panose="02040503050406030204" pitchFamily="18" charset="0"/>
                            </a:rPr>
                          </m:ctrlPr>
                        </m:mPr>
                        <m:mr>
                          <m:e>
                            <m:sSub>
                              <m:sSubPr>
                                <m:ctrlPr>
                                  <a:rPr lang="fr-FR" sz="1600" b="0" i="1" smtClean="0">
                                    <a:latin typeface="Cambria Math" panose="02040503050406030204" pitchFamily="18" charset="0"/>
                                  </a:rPr>
                                </m:ctrlPr>
                              </m:sSubPr>
                              <m:e>
                                <m:r>
                                  <m:rPr>
                                    <m:brk m:alnAt="7"/>
                                  </m:rPr>
                                  <a:rPr lang="fr-FR" sz="1600" b="0" i="1" smtClean="0">
                                    <a:latin typeface="Cambria Math" panose="02040503050406030204" pitchFamily="18" charset="0"/>
                                  </a:rPr>
                                  <m:t>𝑥</m:t>
                                </m:r>
                              </m:e>
                              <m:sub>
                                <m:r>
                                  <m:rPr>
                                    <m:brk m:alnAt="7"/>
                                  </m:rPr>
                                  <a:rPr lang="fr-FR" sz="1600" b="0" i="1" smtClean="0">
                                    <a:latin typeface="Cambria Math" panose="02040503050406030204" pitchFamily="18" charset="0"/>
                                  </a:rPr>
                                  <m:t>1</m:t>
                                </m:r>
                              </m:sub>
                            </m:sSub>
                            <m:r>
                              <m:rPr>
                                <m:brk m:alnAt="7"/>
                              </m:rPr>
                              <a:rPr lang="fr-FR" sz="1600" b="0" i="1" smtClean="0">
                                <a:latin typeface="Cambria Math" panose="02040503050406030204" pitchFamily="18" charset="0"/>
                              </a:rPr>
                              <m:t>,</m:t>
                            </m:r>
                            <m:sSub>
                              <m:sSubPr>
                                <m:ctrlPr>
                                  <a:rPr lang="fr-FR" sz="1600" b="0" i="1" smtClean="0">
                                    <a:latin typeface="Cambria Math" panose="02040503050406030204" pitchFamily="18" charset="0"/>
                                  </a:rPr>
                                </m:ctrlPr>
                              </m:sSubPr>
                              <m:e>
                                <m:r>
                                  <m:rPr>
                                    <m:brk m:alnAt="7"/>
                                  </m:rPr>
                                  <a:rPr lang="fr-FR" sz="1600" b="0" i="1" smtClean="0">
                                    <a:latin typeface="Cambria Math" panose="02040503050406030204" pitchFamily="18" charset="0"/>
                                  </a:rPr>
                                  <m:t>𝑦</m:t>
                                </m:r>
                              </m:e>
                              <m:sub>
                                <m:r>
                                  <m:rPr>
                                    <m:brk m:alnAt="7"/>
                                  </m:rPr>
                                  <a:rPr lang="fr-FR" sz="1600" b="0" i="1" smtClean="0">
                                    <a:latin typeface="Cambria Math" panose="02040503050406030204" pitchFamily="18" charset="0"/>
                                  </a:rPr>
                                  <m:t>1</m:t>
                                </m:r>
                              </m:sub>
                            </m:sSub>
                            <m:r>
                              <m:rPr>
                                <m:brk m:alnAt="7"/>
                              </m:rPr>
                              <a:rPr lang="fr-FR" sz="1600" b="0" i="1" smtClean="0">
                                <a:latin typeface="Cambria Math" panose="02040503050406030204" pitchFamily="18" charset="0"/>
                              </a:rPr>
                              <m:t>=</m:t>
                            </m:r>
                            <m:r>
                              <a:rPr lang="fr-FR" sz="1600" b="0" i="1" smtClean="0">
                                <a:latin typeface="Cambria Math" panose="02040503050406030204" pitchFamily="18" charset="0"/>
                              </a:rPr>
                              <m:t>𝑝𝑜𝑖𝑛𝑡𝑠</m:t>
                            </m:r>
                            <m:r>
                              <a:rPr lang="fr-FR" sz="1600" b="0" i="1" smtClean="0">
                                <a:latin typeface="Cambria Math" panose="02040503050406030204" pitchFamily="18" charset="0"/>
                              </a:rPr>
                              <m:t>1</m:t>
                            </m:r>
                            <m:d>
                              <m:dPr>
                                <m:begChr m:val="["/>
                                <m:endChr m:val="]"/>
                                <m:ctrlPr>
                                  <a:rPr lang="fr-FR" sz="1600" b="0" i="1" smtClean="0">
                                    <a:latin typeface="Cambria Math" panose="02040503050406030204" pitchFamily="18" charset="0"/>
                                  </a:rPr>
                                </m:ctrlPr>
                              </m:dPr>
                              <m:e>
                                <m:r>
                                  <a:rPr lang="fr-FR" sz="1600" b="0" i="1" smtClean="0">
                                    <a:latin typeface="Cambria Math" panose="02040503050406030204" pitchFamily="18" charset="0"/>
                                  </a:rPr>
                                  <m:t>1</m:t>
                                </m:r>
                              </m:e>
                            </m:d>
                            <m:r>
                              <m:rPr>
                                <m:brk m:alnAt="7"/>
                              </m:rPr>
                              <a:rPr lang="fr-FR" sz="1600" b="0" i="1" smtClean="0">
                                <a:latin typeface="Cambria Math" panose="02040503050406030204" pitchFamily="18" charset="0"/>
                              </a:rPr>
                              <m:t> </m:t>
                            </m:r>
                            <m:r>
                              <a:rPr lang="fr-FR" sz="1600" b="0" i="1" smtClean="0">
                                <a:latin typeface="Cambria Math" panose="02040503050406030204" pitchFamily="18" charset="0"/>
                              </a:rPr>
                              <m:t>/</m:t>
                            </m:r>
                            <m:sSub>
                              <m:sSubPr>
                                <m:ctrlPr>
                                  <a:rPr lang="fr-FR" sz="1600" i="1">
                                    <a:latin typeface="Cambria Math" panose="02040503050406030204" pitchFamily="18" charset="0"/>
                                  </a:rPr>
                                </m:ctrlPr>
                              </m:sSubPr>
                              <m:e>
                                <m:r>
                                  <m:rPr>
                                    <m:brk m:alnAt="7"/>
                                  </m:rPr>
                                  <a:rPr lang="fr-FR" sz="1600" i="1">
                                    <a:latin typeface="Cambria Math" panose="02040503050406030204" pitchFamily="18" charset="0"/>
                                  </a:rPr>
                                  <m:t>𝑥</m:t>
                                </m:r>
                              </m:e>
                              <m:sub>
                                <m:r>
                                  <a:rPr lang="fr-FR" sz="1600" b="0" i="1" smtClean="0">
                                    <a:latin typeface="Cambria Math" panose="02040503050406030204" pitchFamily="18" charset="0"/>
                                  </a:rPr>
                                  <m:t>2</m:t>
                                </m:r>
                              </m:sub>
                            </m:sSub>
                            <m:r>
                              <m:rPr>
                                <m:brk m:alnAt="7"/>
                              </m:rPr>
                              <a:rPr lang="fr-FR" sz="1600" i="1">
                                <a:latin typeface="Cambria Math" panose="02040503050406030204" pitchFamily="18" charset="0"/>
                              </a:rPr>
                              <m:t>,</m:t>
                            </m:r>
                            <m:sSub>
                              <m:sSubPr>
                                <m:ctrlPr>
                                  <a:rPr lang="fr-FR" sz="1600" i="1">
                                    <a:latin typeface="Cambria Math" panose="02040503050406030204" pitchFamily="18" charset="0"/>
                                  </a:rPr>
                                </m:ctrlPr>
                              </m:sSubPr>
                              <m:e>
                                <m:r>
                                  <m:rPr>
                                    <m:brk m:alnAt="7"/>
                                  </m:rPr>
                                  <a:rPr lang="fr-FR" sz="1600" i="1">
                                    <a:latin typeface="Cambria Math" panose="02040503050406030204" pitchFamily="18" charset="0"/>
                                  </a:rPr>
                                  <m:t>𝑦</m:t>
                                </m:r>
                              </m:e>
                              <m:sub>
                                <m:r>
                                  <a:rPr lang="fr-FR" sz="1600" b="0" i="1" smtClean="0">
                                    <a:latin typeface="Cambria Math" panose="02040503050406030204" pitchFamily="18" charset="0"/>
                                  </a:rPr>
                                  <m:t>2</m:t>
                                </m:r>
                              </m:sub>
                            </m:sSub>
                            <m:r>
                              <m:rPr>
                                <m:brk m:alnAt="7"/>
                              </m:rPr>
                              <a:rPr lang="fr-FR" sz="1600" i="1">
                                <a:latin typeface="Cambria Math" panose="02040503050406030204" pitchFamily="18" charset="0"/>
                              </a:rPr>
                              <m:t>=</m:t>
                            </m:r>
                            <m:r>
                              <a:rPr lang="fr-FR" sz="1600" i="1">
                                <a:latin typeface="Cambria Math" panose="02040503050406030204" pitchFamily="18" charset="0"/>
                              </a:rPr>
                              <m:t>𝑝𝑜𝑖𝑛𝑡𝑠</m:t>
                            </m:r>
                            <m:r>
                              <a:rPr lang="fr-FR" sz="1600" b="0" i="1" smtClean="0">
                                <a:latin typeface="Cambria Math" panose="02040503050406030204" pitchFamily="18" charset="0"/>
                              </a:rPr>
                              <m:t>2</m:t>
                            </m:r>
                            <m:d>
                              <m:dPr>
                                <m:begChr m:val="["/>
                                <m:endChr m:val="]"/>
                                <m:ctrlPr>
                                  <a:rPr lang="fr-FR" sz="1600" i="1">
                                    <a:latin typeface="Cambria Math" panose="02040503050406030204" pitchFamily="18" charset="0"/>
                                  </a:rPr>
                                </m:ctrlPr>
                              </m:dPr>
                              <m:e>
                                <m:r>
                                  <a:rPr lang="fr-FR" sz="1600" b="0" i="1" smtClean="0">
                                    <a:latin typeface="Cambria Math" panose="02040503050406030204" pitchFamily="18" charset="0"/>
                                  </a:rPr>
                                  <m:t>1</m:t>
                                </m:r>
                              </m:e>
                            </m:d>
                          </m:e>
                        </m:mr>
                        <m:mr>
                          <m:e>
                            <m:r>
                              <a:rPr lang="fr-FR" sz="1600" i="1">
                                <a:latin typeface="Cambria Math" panose="02040503050406030204" pitchFamily="18" charset="0"/>
                              </a:rPr>
                              <m:t>⋮</m:t>
                            </m:r>
                          </m:e>
                        </m:mr>
                        <m:mr>
                          <m:e>
                            <m:sSub>
                              <m:sSubPr>
                                <m:ctrlPr>
                                  <a:rPr lang="fr-FR" sz="1600" i="1">
                                    <a:latin typeface="Cambria Math" panose="02040503050406030204" pitchFamily="18" charset="0"/>
                                  </a:rPr>
                                </m:ctrlPr>
                              </m:sSubPr>
                              <m:e>
                                <m:r>
                                  <m:rPr>
                                    <m:brk m:alnAt="7"/>
                                  </m:rPr>
                                  <a:rPr lang="fr-FR" sz="1600" i="1">
                                    <a:latin typeface="Cambria Math" panose="02040503050406030204" pitchFamily="18" charset="0"/>
                                  </a:rPr>
                                  <m:t>𝑥</m:t>
                                </m:r>
                              </m:e>
                              <m:sub>
                                <m:r>
                                  <m:rPr>
                                    <m:brk m:alnAt="7"/>
                                  </m:rPr>
                                  <a:rPr lang="fr-FR" sz="1600" i="1">
                                    <a:latin typeface="Cambria Math" panose="02040503050406030204" pitchFamily="18" charset="0"/>
                                  </a:rPr>
                                  <m:t>1</m:t>
                                </m:r>
                              </m:sub>
                            </m:sSub>
                            <m:r>
                              <m:rPr>
                                <m:brk m:alnAt="7"/>
                              </m:rPr>
                              <a:rPr lang="fr-FR" sz="1600" i="1">
                                <a:latin typeface="Cambria Math" panose="02040503050406030204" pitchFamily="18" charset="0"/>
                              </a:rPr>
                              <m:t>,</m:t>
                            </m:r>
                            <m:sSub>
                              <m:sSubPr>
                                <m:ctrlPr>
                                  <a:rPr lang="fr-FR" sz="1600" i="1">
                                    <a:latin typeface="Cambria Math" panose="02040503050406030204" pitchFamily="18" charset="0"/>
                                  </a:rPr>
                                </m:ctrlPr>
                              </m:sSubPr>
                              <m:e>
                                <m:r>
                                  <m:rPr>
                                    <m:brk m:alnAt="7"/>
                                  </m:rPr>
                                  <a:rPr lang="fr-FR" sz="1600" i="1">
                                    <a:latin typeface="Cambria Math" panose="02040503050406030204" pitchFamily="18" charset="0"/>
                                  </a:rPr>
                                  <m:t>𝑦</m:t>
                                </m:r>
                              </m:e>
                              <m:sub>
                                <m:r>
                                  <m:rPr>
                                    <m:brk m:alnAt="7"/>
                                  </m:rPr>
                                  <a:rPr lang="fr-FR" sz="1600" i="1">
                                    <a:latin typeface="Cambria Math" panose="02040503050406030204" pitchFamily="18" charset="0"/>
                                  </a:rPr>
                                  <m:t>1</m:t>
                                </m:r>
                              </m:sub>
                            </m:sSub>
                            <m:r>
                              <m:rPr>
                                <m:brk m:alnAt="7"/>
                              </m:rPr>
                              <a:rPr lang="fr-FR" sz="1600" i="1">
                                <a:latin typeface="Cambria Math" panose="02040503050406030204" pitchFamily="18" charset="0"/>
                              </a:rPr>
                              <m:t>=</m:t>
                            </m:r>
                            <m:r>
                              <a:rPr lang="fr-FR" sz="1600" i="1">
                                <a:latin typeface="Cambria Math" panose="02040503050406030204" pitchFamily="18" charset="0"/>
                              </a:rPr>
                              <m:t>𝑝𝑜𝑖𝑛𝑡𝑠</m:t>
                            </m:r>
                            <m:r>
                              <a:rPr lang="fr-FR" sz="1600" i="1">
                                <a:latin typeface="Cambria Math" panose="02040503050406030204" pitchFamily="18" charset="0"/>
                              </a:rPr>
                              <m:t>1</m:t>
                            </m:r>
                            <m:d>
                              <m:dPr>
                                <m:begChr m:val="["/>
                                <m:endChr m:val="]"/>
                                <m:ctrlPr>
                                  <a:rPr lang="fr-FR" sz="1600" i="1">
                                    <a:latin typeface="Cambria Math" panose="02040503050406030204" pitchFamily="18" charset="0"/>
                                  </a:rPr>
                                </m:ctrlPr>
                              </m:dPr>
                              <m:e>
                                <m:r>
                                  <a:rPr lang="fr-FR" sz="1600" b="0" i="1" smtClean="0">
                                    <a:latin typeface="Cambria Math" panose="02040503050406030204" pitchFamily="18" charset="0"/>
                                  </a:rPr>
                                  <m:t>8</m:t>
                                </m:r>
                              </m:e>
                            </m:d>
                            <m:r>
                              <m:rPr>
                                <m:brk m:alnAt="7"/>
                              </m:rPr>
                              <a:rPr lang="fr-FR" sz="1600" i="1">
                                <a:latin typeface="Cambria Math" panose="02040503050406030204" pitchFamily="18" charset="0"/>
                              </a:rPr>
                              <m:t> </m:t>
                            </m:r>
                            <m:r>
                              <a:rPr lang="fr-FR" sz="1600" i="1">
                                <a:latin typeface="Cambria Math" panose="02040503050406030204" pitchFamily="18" charset="0"/>
                              </a:rPr>
                              <m:t>/</m:t>
                            </m:r>
                            <m:sSub>
                              <m:sSubPr>
                                <m:ctrlPr>
                                  <a:rPr lang="fr-FR" sz="1600" i="1">
                                    <a:latin typeface="Cambria Math" panose="02040503050406030204" pitchFamily="18" charset="0"/>
                                  </a:rPr>
                                </m:ctrlPr>
                              </m:sSubPr>
                              <m:e>
                                <m:r>
                                  <m:rPr>
                                    <m:brk m:alnAt="7"/>
                                  </m:rPr>
                                  <a:rPr lang="fr-FR" sz="1600" i="1">
                                    <a:latin typeface="Cambria Math" panose="02040503050406030204" pitchFamily="18" charset="0"/>
                                  </a:rPr>
                                  <m:t>𝑥</m:t>
                                </m:r>
                              </m:e>
                              <m:sub>
                                <m:r>
                                  <a:rPr lang="fr-FR" sz="1600" i="1">
                                    <a:latin typeface="Cambria Math" panose="02040503050406030204" pitchFamily="18" charset="0"/>
                                  </a:rPr>
                                  <m:t>2</m:t>
                                </m:r>
                              </m:sub>
                            </m:sSub>
                            <m:r>
                              <m:rPr>
                                <m:brk m:alnAt="7"/>
                              </m:rPr>
                              <a:rPr lang="fr-FR" sz="1600" i="1">
                                <a:latin typeface="Cambria Math" panose="02040503050406030204" pitchFamily="18" charset="0"/>
                              </a:rPr>
                              <m:t>,</m:t>
                            </m:r>
                            <m:sSub>
                              <m:sSubPr>
                                <m:ctrlPr>
                                  <a:rPr lang="fr-FR" sz="1600" i="1">
                                    <a:latin typeface="Cambria Math" panose="02040503050406030204" pitchFamily="18" charset="0"/>
                                  </a:rPr>
                                </m:ctrlPr>
                              </m:sSubPr>
                              <m:e>
                                <m:r>
                                  <m:rPr>
                                    <m:brk m:alnAt="7"/>
                                  </m:rPr>
                                  <a:rPr lang="fr-FR" sz="1600" i="1">
                                    <a:latin typeface="Cambria Math" panose="02040503050406030204" pitchFamily="18" charset="0"/>
                                  </a:rPr>
                                  <m:t>𝑦</m:t>
                                </m:r>
                              </m:e>
                              <m:sub>
                                <m:r>
                                  <a:rPr lang="fr-FR" sz="1600" i="1">
                                    <a:latin typeface="Cambria Math" panose="02040503050406030204" pitchFamily="18" charset="0"/>
                                  </a:rPr>
                                  <m:t>2</m:t>
                                </m:r>
                              </m:sub>
                            </m:sSub>
                            <m:r>
                              <m:rPr>
                                <m:brk m:alnAt="7"/>
                              </m:rPr>
                              <a:rPr lang="fr-FR" sz="1600" i="1">
                                <a:latin typeface="Cambria Math" panose="02040503050406030204" pitchFamily="18" charset="0"/>
                              </a:rPr>
                              <m:t>=</m:t>
                            </m:r>
                            <m:r>
                              <a:rPr lang="fr-FR" sz="1600" i="1">
                                <a:latin typeface="Cambria Math" panose="02040503050406030204" pitchFamily="18" charset="0"/>
                              </a:rPr>
                              <m:t>𝑝𝑜𝑖𝑛𝑡𝑠</m:t>
                            </m:r>
                            <m:r>
                              <a:rPr lang="fr-FR" sz="1600" i="1">
                                <a:latin typeface="Cambria Math" panose="02040503050406030204" pitchFamily="18" charset="0"/>
                              </a:rPr>
                              <m:t>2</m:t>
                            </m:r>
                            <m:d>
                              <m:dPr>
                                <m:begChr m:val="["/>
                                <m:endChr m:val="]"/>
                                <m:ctrlPr>
                                  <a:rPr lang="fr-FR" sz="1600" i="1">
                                    <a:latin typeface="Cambria Math" panose="02040503050406030204" pitchFamily="18" charset="0"/>
                                  </a:rPr>
                                </m:ctrlPr>
                              </m:dPr>
                              <m:e>
                                <m:r>
                                  <a:rPr lang="fr-FR" sz="1600" b="0" i="1" smtClean="0">
                                    <a:latin typeface="Cambria Math" panose="02040503050406030204" pitchFamily="18" charset="0"/>
                                  </a:rPr>
                                  <m:t>8</m:t>
                                </m:r>
                              </m:e>
                            </m:d>
                          </m:e>
                        </m:mr>
                      </m:m>
                    </m:oMath>
                  </m:oMathPara>
                </a14:m>
                <a:endParaRPr lang="fr-FR" dirty="0">
                  <a:latin typeface="Consolas" panose="020B0609020204030204" pitchFamily="49" charset="0"/>
                </a:endParaRPr>
              </a:p>
            </p:txBody>
          </p:sp>
        </mc:Choice>
        <mc:Fallback>
          <p:sp>
            <p:nvSpPr>
              <p:cNvPr id="7" name="ZoneTexte 6">
                <a:extLst>
                  <a:ext uri="{FF2B5EF4-FFF2-40B4-BE49-F238E27FC236}">
                    <a16:creationId xmlns:a16="http://schemas.microsoft.com/office/drawing/2014/main" id="{195BB431-1557-53A8-B198-D961FB1DCAA3}"/>
                  </a:ext>
                </a:extLst>
              </p:cNvPr>
              <p:cNvSpPr txBox="1">
                <a:spLocks noRot="1" noChangeAspect="1" noMove="1" noResize="1" noEditPoints="1" noAdjustHandles="1" noChangeArrowheads="1" noChangeShapeType="1" noTextEdit="1"/>
              </p:cNvSpPr>
              <p:nvPr/>
            </p:nvSpPr>
            <p:spPr>
              <a:xfrm>
                <a:off x="1226098" y="880810"/>
                <a:ext cx="4215609" cy="801373"/>
              </a:xfrm>
              <a:prstGeom prst="rect">
                <a:avLst/>
              </a:prstGeom>
              <a:blipFill>
                <a:blip r:embed="rId3"/>
                <a:stretch>
                  <a:fillRect/>
                </a:stretch>
              </a:blipFill>
            </p:spPr>
            <p:txBody>
              <a:bodyPr/>
              <a:lstStyle/>
              <a:p>
                <a:r>
                  <a:rPr lang="fr-FR">
                    <a:noFill/>
                  </a:rPr>
                  <a:t> </a:t>
                </a:r>
              </a:p>
            </p:txBody>
          </p:sp>
        </mc:Fallback>
      </mc:AlternateContent>
      <p:pic>
        <p:nvPicPr>
          <p:cNvPr id="10" name="Image 9">
            <a:extLst>
              <a:ext uri="{FF2B5EF4-FFF2-40B4-BE49-F238E27FC236}">
                <a16:creationId xmlns:a16="http://schemas.microsoft.com/office/drawing/2014/main" id="{66128445-80C5-569A-8DFC-03DE46D6EC5C}"/>
              </a:ext>
            </a:extLst>
          </p:cNvPr>
          <p:cNvPicPr>
            <a:picLocks noChangeAspect="1"/>
          </p:cNvPicPr>
          <p:nvPr/>
        </p:nvPicPr>
        <p:blipFill>
          <a:blip r:embed="rId4"/>
          <a:stretch>
            <a:fillRect/>
          </a:stretch>
        </p:blipFill>
        <p:spPr>
          <a:xfrm>
            <a:off x="3499085" y="2302543"/>
            <a:ext cx="4082479" cy="379088"/>
          </a:xfrm>
          <a:prstGeom prst="rect">
            <a:avLst/>
          </a:prstGeom>
        </p:spPr>
      </p:pic>
      <p:pic>
        <p:nvPicPr>
          <p:cNvPr id="12" name="Image 11">
            <a:extLst>
              <a:ext uri="{FF2B5EF4-FFF2-40B4-BE49-F238E27FC236}">
                <a16:creationId xmlns:a16="http://schemas.microsoft.com/office/drawing/2014/main" id="{2C555C87-D224-62D2-C19E-7535AE256856}"/>
              </a:ext>
            </a:extLst>
          </p:cNvPr>
          <p:cNvPicPr>
            <a:picLocks noChangeAspect="1"/>
          </p:cNvPicPr>
          <p:nvPr/>
        </p:nvPicPr>
        <p:blipFill>
          <a:blip r:embed="rId5"/>
          <a:stretch>
            <a:fillRect/>
          </a:stretch>
        </p:blipFill>
        <p:spPr>
          <a:xfrm>
            <a:off x="3329231" y="3281177"/>
            <a:ext cx="4422692" cy="379088"/>
          </a:xfrm>
          <a:prstGeom prst="rect">
            <a:avLst/>
          </a:prstGeom>
        </p:spPr>
      </p:pic>
      <p:pic>
        <p:nvPicPr>
          <p:cNvPr id="14" name="Image 13">
            <a:extLst>
              <a:ext uri="{FF2B5EF4-FFF2-40B4-BE49-F238E27FC236}">
                <a16:creationId xmlns:a16="http://schemas.microsoft.com/office/drawing/2014/main" id="{0CFD4638-643E-8B0B-620C-C45B3F7B703E}"/>
              </a:ext>
            </a:extLst>
          </p:cNvPr>
          <p:cNvPicPr>
            <a:picLocks noChangeAspect="1"/>
          </p:cNvPicPr>
          <p:nvPr/>
        </p:nvPicPr>
        <p:blipFill>
          <a:blip r:embed="rId6"/>
          <a:stretch>
            <a:fillRect/>
          </a:stretch>
        </p:blipFill>
        <p:spPr>
          <a:xfrm>
            <a:off x="3607240" y="4551853"/>
            <a:ext cx="3875109" cy="1138509"/>
          </a:xfrm>
          <a:prstGeom prst="rect">
            <a:avLst/>
          </a:prstGeom>
        </p:spPr>
      </p:pic>
    </p:spTree>
    <p:extLst>
      <p:ext uri="{BB962C8B-B14F-4D97-AF65-F5344CB8AC3E}">
        <p14:creationId xmlns:p14="http://schemas.microsoft.com/office/powerpoint/2010/main" val="1933023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FB8B30-40C3-D023-2745-AC85138D0EBD}"/>
              </a:ext>
            </a:extLst>
          </p:cNvPr>
          <p:cNvSpPr>
            <a:spLocks noGrp="1"/>
          </p:cNvSpPr>
          <p:nvPr>
            <p:ph type="title"/>
          </p:nvPr>
        </p:nvSpPr>
        <p:spPr>
          <a:xfrm>
            <a:off x="487566" y="5447071"/>
            <a:ext cx="8931736" cy="1368983"/>
          </a:xfrm>
        </p:spPr>
        <p:txBody>
          <a:bodyPr/>
          <a:lstStyle/>
          <a:p>
            <a:r>
              <a:rPr lang="fr-FR" dirty="0"/>
              <a:t>A-2 / A-3 : Matrix F and </a:t>
            </a:r>
            <a:r>
              <a:rPr lang="fr-FR" dirty="0" err="1"/>
              <a:t>Verification</a:t>
            </a:r>
            <a:endParaRPr lang="fr-FR" dirty="0"/>
          </a:p>
        </p:txBody>
      </p:sp>
      <p:sp>
        <p:nvSpPr>
          <p:cNvPr id="3" name="Espace réservé du contenu 2">
            <a:extLst>
              <a:ext uri="{FF2B5EF4-FFF2-40B4-BE49-F238E27FC236}">
                <a16:creationId xmlns:a16="http://schemas.microsoft.com/office/drawing/2014/main" id="{CC3A7AEB-88C0-3EBC-EBB1-EC7365AE164E}"/>
              </a:ext>
            </a:extLst>
          </p:cNvPr>
          <p:cNvSpPr>
            <a:spLocks noGrp="1"/>
          </p:cNvSpPr>
          <p:nvPr>
            <p:ph idx="1"/>
          </p:nvPr>
        </p:nvSpPr>
        <p:spPr>
          <a:xfrm>
            <a:off x="271257" y="1"/>
            <a:ext cx="10327917" cy="2347830"/>
          </a:xfrm>
        </p:spPr>
        <p:txBody>
          <a:bodyPr>
            <a:normAutofit/>
          </a:bodyPr>
          <a:lstStyle/>
          <a:p>
            <a:pPr marL="0" indent="0">
              <a:spcAft>
                <a:spcPts val="1200"/>
              </a:spcAft>
              <a:buNone/>
            </a:pPr>
            <a:r>
              <a:rPr lang="fr-FR" sz="1800" u="sng" dirty="0"/>
              <a:t>Note:</a:t>
            </a:r>
            <a:r>
              <a:rPr lang="fr-FR" sz="1800" dirty="0"/>
              <a:t> </a:t>
            </a:r>
            <a:r>
              <a:rPr lang="en-US" sz="1800" dirty="0"/>
              <a:t>The program can take any number of points above 8, it depends on the number of lines in the .txt (for question A-6)</a:t>
            </a:r>
          </a:p>
          <a:p>
            <a:pPr marL="0" indent="0">
              <a:spcAft>
                <a:spcPts val="1200"/>
              </a:spcAft>
              <a:buNone/>
            </a:pPr>
            <a:r>
              <a:rPr lang="fr-FR" sz="1800" u="sng" dirty="0"/>
              <a:t>Note:</a:t>
            </a:r>
            <a:r>
              <a:rPr lang="fr-FR" sz="1800" dirty="0"/>
              <a:t> </a:t>
            </a:r>
            <a:r>
              <a:rPr lang="en-US" sz="1800" dirty="0"/>
              <a:t>At each step of the previous function, the program asks us for the matrices to display</a:t>
            </a:r>
          </a:p>
          <a:p>
            <a:pPr marL="0" indent="0">
              <a:spcAft>
                <a:spcPts val="1200"/>
              </a:spcAft>
              <a:buNone/>
            </a:pPr>
            <a:r>
              <a:rPr lang="en-US" sz="1800" u="sng" dirty="0">
                <a:solidFill>
                  <a:schemeClr val="tx1"/>
                </a:solidFill>
              </a:rPr>
              <a:t>Observation:</a:t>
            </a:r>
            <a:r>
              <a:rPr lang="en-US" sz="1800" dirty="0">
                <a:solidFill>
                  <a:schemeClr val="tx1"/>
                </a:solidFill>
              </a:rPr>
              <a:t> We do not use normalization for reasons of simplicity, we therefore expect approximations in the results</a:t>
            </a:r>
            <a:endParaRPr lang="fr-FR" sz="1800" dirty="0">
              <a:solidFill>
                <a:schemeClr val="tx1"/>
              </a:solidFill>
            </a:endParaRPr>
          </a:p>
        </p:txBody>
      </p:sp>
      <p:pic>
        <p:nvPicPr>
          <p:cNvPr id="5" name="Image 4">
            <a:extLst>
              <a:ext uri="{FF2B5EF4-FFF2-40B4-BE49-F238E27FC236}">
                <a16:creationId xmlns:a16="http://schemas.microsoft.com/office/drawing/2014/main" id="{A8B2DEEE-90A1-027A-0FE2-4874DDDAFE25}"/>
              </a:ext>
            </a:extLst>
          </p:cNvPr>
          <p:cNvPicPr>
            <a:picLocks noChangeAspect="1"/>
          </p:cNvPicPr>
          <p:nvPr/>
        </p:nvPicPr>
        <p:blipFill>
          <a:blip r:embed="rId2"/>
          <a:stretch>
            <a:fillRect/>
          </a:stretch>
        </p:blipFill>
        <p:spPr>
          <a:xfrm>
            <a:off x="163105" y="3487992"/>
            <a:ext cx="3944868" cy="2168216"/>
          </a:xfrm>
          <a:prstGeom prst="rect">
            <a:avLst/>
          </a:prstGeom>
        </p:spPr>
      </p:pic>
      <p:cxnSp>
        <p:nvCxnSpPr>
          <p:cNvPr id="6" name="Connecteur droit 5">
            <a:extLst>
              <a:ext uri="{FF2B5EF4-FFF2-40B4-BE49-F238E27FC236}">
                <a16:creationId xmlns:a16="http://schemas.microsoft.com/office/drawing/2014/main" id="{3B6C76EB-D667-37EF-9960-82C166476B84}"/>
              </a:ext>
            </a:extLst>
          </p:cNvPr>
          <p:cNvCxnSpPr>
            <a:cxnSpLocks/>
          </p:cNvCxnSpPr>
          <p:nvPr/>
        </p:nvCxnSpPr>
        <p:spPr>
          <a:xfrm>
            <a:off x="0" y="2299107"/>
            <a:ext cx="5171768" cy="0"/>
          </a:xfrm>
          <a:prstGeom prst="line">
            <a:avLst/>
          </a:prstGeom>
          <a:ln w="28575">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247817BE-4243-B574-4DE2-DA7F98B10099}"/>
              </a:ext>
            </a:extLst>
          </p:cNvPr>
          <p:cNvSpPr txBox="1"/>
          <p:nvPr/>
        </p:nvSpPr>
        <p:spPr>
          <a:xfrm>
            <a:off x="-39328" y="2329292"/>
            <a:ext cx="1601038" cy="400110"/>
          </a:xfrm>
          <a:prstGeom prst="rect">
            <a:avLst/>
          </a:prstGeom>
          <a:noFill/>
        </p:spPr>
        <p:txBody>
          <a:bodyPr wrap="square" rtlCol="0">
            <a:spAutoFit/>
          </a:bodyPr>
          <a:lstStyle/>
          <a:p>
            <a:pPr algn="ctr"/>
            <a:r>
              <a:rPr lang="en-US" sz="2000" dirty="0"/>
              <a:t>Results</a:t>
            </a:r>
            <a:endParaRPr lang="fr-FR" sz="2000" dirty="0"/>
          </a:p>
        </p:txBody>
      </p:sp>
      <p:pic>
        <p:nvPicPr>
          <p:cNvPr id="9" name="Image 8">
            <a:extLst>
              <a:ext uri="{FF2B5EF4-FFF2-40B4-BE49-F238E27FC236}">
                <a16:creationId xmlns:a16="http://schemas.microsoft.com/office/drawing/2014/main" id="{18257847-C3EC-2730-772B-FF56B8B7E3FC}"/>
              </a:ext>
            </a:extLst>
          </p:cNvPr>
          <p:cNvPicPr>
            <a:picLocks noChangeAspect="1"/>
          </p:cNvPicPr>
          <p:nvPr/>
        </p:nvPicPr>
        <p:blipFill>
          <a:blip r:embed="rId3"/>
          <a:stretch>
            <a:fillRect/>
          </a:stretch>
        </p:blipFill>
        <p:spPr>
          <a:xfrm>
            <a:off x="4267556" y="2750941"/>
            <a:ext cx="2960114" cy="1128188"/>
          </a:xfrm>
          <a:prstGeom prst="rect">
            <a:avLst/>
          </a:prstGeom>
        </p:spPr>
      </p:pic>
      <p:pic>
        <p:nvPicPr>
          <p:cNvPr id="11" name="Image 10">
            <a:extLst>
              <a:ext uri="{FF2B5EF4-FFF2-40B4-BE49-F238E27FC236}">
                <a16:creationId xmlns:a16="http://schemas.microsoft.com/office/drawing/2014/main" id="{1B98A81A-91FC-163B-9239-2CA93735B612}"/>
              </a:ext>
            </a:extLst>
          </p:cNvPr>
          <p:cNvPicPr>
            <a:picLocks noChangeAspect="1"/>
          </p:cNvPicPr>
          <p:nvPr/>
        </p:nvPicPr>
        <p:blipFill>
          <a:blip r:embed="rId4"/>
          <a:stretch>
            <a:fillRect/>
          </a:stretch>
        </p:blipFill>
        <p:spPr>
          <a:xfrm>
            <a:off x="4183982" y="3955732"/>
            <a:ext cx="3127262" cy="185919"/>
          </a:xfrm>
          <a:prstGeom prst="rect">
            <a:avLst/>
          </a:prstGeom>
        </p:spPr>
      </p:pic>
      <p:pic>
        <p:nvPicPr>
          <p:cNvPr id="13" name="Image 12">
            <a:extLst>
              <a:ext uri="{FF2B5EF4-FFF2-40B4-BE49-F238E27FC236}">
                <a16:creationId xmlns:a16="http://schemas.microsoft.com/office/drawing/2014/main" id="{60581046-2EEE-6C81-E77B-609F34C0FC99}"/>
              </a:ext>
            </a:extLst>
          </p:cNvPr>
          <p:cNvPicPr>
            <a:picLocks noChangeAspect="1"/>
          </p:cNvPicPr>
          <p:nvPr/>
        </p:nvPicPr>
        <p:blipFill>
          <a:blip r:embed="rId5"/>
          <a:stretch>
            <a:fillRect/>
          </a:stretch>
        </p:blipFill>
        <p:spPr>
          <a:xfrm>
            <a:off x="4446209" y="4218254"/>
            <a:ext cx="2602807" cy="1440300"/>
          </a:xfrm>
          <a:prstGeom prst="rect">
            <a:avLst/>
          </a:prstGeom>
        </p:spPr>
      </p:pic>
      <p:sp>
        <p:nvSpPr>
          <p:cNvPr id="14" name="ZoneTexte 13">
            <a:extLst>
              <a:ext uri="{FF2B5EF4-FFF2-40B4-BE49-F238E27FC236}">
                <a16:creationId xmlns:a16="http://schemas.microsoft.com/office/drawing/2014/main" id="{0DA8FCF6-005D-C1CC-F81C-84381D6C1F36}"/>
              </a:ext>
            </a:extLst>
          </p:cNvPr>
          <p:cNvSpPr txBox="1"/>
          <p:nvPr/>
        </p:nvSpPr>
        <p:spPr>
          <a:xfrm>
            <a:off x="-391608" y="3082289"/>
            <a:ext cx="1601038" cy="400110"/>
          </a:xfrm>
          <a:prstGeom prst="rect">
            <a:avLst/>
          </a:prstGeom>
          <a:noFill/>
        </p:spPr>
        <p:txBody>
          <a:bodyPr wrap="square" rtlCol="0">
            <a:spAutoFit/>
          </a:bodyPr>
          <a:lstStyle/>
          <a:p>
            <a:pPr algn="ctr"/>
            <a:r>
              <a:rPr lang="en-US" sz="2000" dirty="0"/>
              <a:t>A :</a:t>
            </a:r>
            <a:endParaRPr lang="fr-FR" sz="2000" dirty="0"/>
          </a:p>
        </p:txBody>
      </p:sp>
      <p:sp>
        <p:nvSpPr>
          <p:cNvPr id="15" name="ZoneTexte 14">
            <a:extLst>
              <a:ext uri="{FF2B5EF4-FFF2-40B4-BE49-F238E27FC236}">
                <a16:creationId xmlns:a16="http://schemas.microsoft.com/office/drawing/2014/main" id="{BAB9A7B3-FBCE-74D0-61DB-67B38CB11D59}"/>
              </a:ext>
            </a:extLst>
          </p:cNvPr>
          <p:cNvSpPr txBox="1"/>
          <p:nvPr/>
        </p:nvSpPr>
        <p:spPr>
          <a:xfrm>
            <a:off x="4068646" y="2321150"/>
            <a:ext cx="2080240" cy="461665"/>
          </a:xfrm>
          <a:prstGeom prst="rect">
            <a:avLst/>
          </a:prstGeom>
          <a:noFill/>
        </p:spPr>
        <p:txBody>
          <a:bodyPr wrap="square" rtlCol="0">
            <a:spAutoFit/>
          </a:bodyPr>
          <a:lstStyle/>
          <a:p>
            <a:pPr algn="ctr"/>
            <a:r>
              <a:rPr lang="en-US" sz="2400" dirty="0"/>
              <a:t>U, </a:t>
            </a:r>
            <a:r>
              <a:rPr lang="el-GR" sz="2400" dirty="0"/>
              <a:t>Σ</a:t>
            </a:r>
            <a:r>
              <a:rPr lang="en-US" sz="2400" dirty="0"/>
              <a:t> and V</a:t>
            </a:r>
            <a:r>
              <a:rPr lang="en-US" sz="2400" baseline="30000" dirty="0"/>
              <a:t>T</a:t>
            </a:r>
            <a:r>
              <a:rPr lang="en-US" sz="2000" dirty="0"/>
              <a:t> :</a:t>
            </a:r>
            <a:endParaRPr lang="fr-FR" sz="2000" dirty="0"/>
          </a:p>
        </p:txBody>
      </p:sp>
      <p:pic>
        <p:nvPicPr>
          <p:cNvPr id="17" name="Image 16">
            <a:extLst>
              <a:ext uri="{FF2B5EF4-FFF2-40B4-BE49-F238E27FC236}">
                <a16:creationId xmlns:a16="http://schemas.microsoft.com/office/drawing/2014/main" id="{D84FD3B9-0A3E-6175-C185-5810D102DBC6}"/>
              </a:ext>
            </a:extLst>
          </p:cNvPr>
          <p:cNvPicPr>
            <a:picLocks noChangeAspect="1"/>
          </p:cNvPicPr>
          <p:nvPr/>
        </p:nvPicPr>
        <p:blipFill>
          <a:blip r:embed="rId6"/>
          <a:stretch>
            <a:fillRect/>
          </a:stretch>
        </p:blipFill>
        <p:spPr>
          <a:xfrm>
            <a:off x="7395378" y="3095536"/>
            <a:ext cx="4633517" cy="552394"/>
          </a:xfrm>
          <a:prstGeom prst="rect">
            <a:avLst/>
          </a:prstGeom>
        </p:spPr>
      </p:pic>
      <p:sp>
        <p:nvSpPr>
          <p:cNvPr id="18" name="ZoneTexte 17">
            <a:extLst>
              <a:ext uri="{FF2B5EF4-FFF2-40B4-BE49-F238E27FC236}">
                <a16:creationId xmlns:a16="http://schemas.microsoft.com/office/drawing/2014/main" id="{CDDBDC5A-B63F-717B-C616-9A7E04DD9EC9}"/>
              </a:ext>
            </a:extLst>
          </p:cNvPr>
          <p:cNvSpPr txBox="1"/>
          <p:nvPr/>
        </p:nvSpPr>
        <p:spPr>
          <a:xfrm>
            <a:off x="6849850" y="2700718"/>
            <a:ext cx="1601038" cy="400110"/>
          </a:xfrm>
          <a:prstGeom prst="rect">
            <a:avLst/>
          </a:prstGeom>
          <a:noFill/>
        </p:spPr>
        <p:txBody>
          <a:bodyPr wrap="square" rtlCol="0">
            <a:spAutoFit/>
          </a:bodyPr>
          <a:lstStyle/>
          <a:p>
            <a:pPr algn="ctr"/>
            <a:r>
              <a:rPr lang="en-US" sz="2000" dirty="0"/>
              <a:t>F :</a:t>
            </a:r>
            <a:endParaRPr lang="fr-FR" sz="2000" dirty="0"/>
          </a:p>
        </p:txBody>
      </p:sp>
      <p:sp>
        <p:nvSpPr>
          <p:cNvPr id="19" name="ZoneTexte 18">
            <a:extLst>
              <a:ext uri="{FF2B5EF4-FFF2-40B4-BE49-F238E27FC236}">
                <a16:creationId xmlns:a16="http://schemas.microsoft.com/office/drawing/2014/main" id="{1C88E5DA-771A-44A6-27EF-1F19828ABB3A}"/>
              </a:ext>
            </a:extLst>
          </p:cNvPr>
          <p:cNvSpPr txBox="1"/>
          <p:nvPr/>
        </p:nvSpPr>
        <p:spPr>
          <a:xfrm>
            <a:off x="7351295" y="3899873"/>
            <a:ext cx="2785763" cy="892552"/>
          </a:xfrm>
          <a:prstGeom prst="rect">
            <a:avLst/>
          </a:prstGeom>
          <a:noFill/>
        </p:spPr>
        <p:txBody>
          <a:bodyPr wrap="square" rtlCol="0">
            <a:spAutoFit/>
          </a:bodyPr>
          <a:lstStyle/>
          <a:p>
            <a:r>
              <a:rPr lang="en-US" sz="2000" dirty="0"/>
              <a:t>Verification of F :</a:t>
            </a:r>
          </a:p>
          <a:p>
            <a:r>
              <a:rPr lang="en-US" sz="1600" dirty="0"/>
              <a:t>(with eigenvalues and </a:t>
            </a:r>
            <a:r>
              <a:rPr lang="en-US" sz="1600" dirty="0" err="1"/>
              <a:t>numpy's</a:t>
            </a:r>
            <a:r>
              <a:rPr lang="en-US" sz="1600" dirty="0"/>
              <a:t> rank() function)</a:t>
            </a:r>
            <a:endParaRPr lang="fr-FR" sz="2000" dirty="0"/>
          </a:p>
        </p:txBody>
      </p:sp>
      <p:pic>
        <p:nvPicPr>
          <p:cNvPr id="21" name="Image 20">
            <a:extLst>
              <a:ext uri="{FF2B5EF4-FFF2-40B4-BE49-F238E27FC236}">
                <a16:creationId xmlns:a16="http://schemas.microsoft.com/office/drawing/2014/main" id="{0EDAB192-C862-57B1-4D9B-DC2ABAE47FFA}"/>
              </a:ext>
            </a:extLst>
          </p:cNvPr>
          <p:cNvPicPr>
            <a:picLocks noChangeAspect="1"/>
          </p:cNvPicPr>
          <p:nvPr/>
        </p:nvPicPr>
        <p:blipFill rotWithShape="1">
          <a:blip r:embed="rId7"/>
          <a:srcRect t="-3542" r="34719" b="-1"/>
          <a:stretch/>
        </p:blipFill>
        <p:spPr>
          <a:xfrm>
            <a:off x="7433614" y="4799100"/>
            <a:ext cx="4595281" cy="774857"/>
          </a:xfrm>
          <a:prstGeom prst="rect">
            <a:avLst/>
          </a:prstGeom>
        </p:spPr>
      </p:pic>
    </p:spTree>
    <p:extLst>
      <p:ext uri="{BB962C8B-B14F-4D97-AF65-F5344CB8AC3E}">
        <p14:creationId xmlns:p14="http://schemas.microsoft.com/office/powerpoint/2010/main" val="456013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A7CB93-EC3A-03A8-4FE9-4383555FD8B1}"/>
              </a:ext>
            </a:extLst>
          </p:cNvPr>
          <p:cNvSpPr>
            <a:spLocks noGrp="1"/>
          </p:cNvSpPr>
          <p:nvPr>
            <p:ph type="title"/>
          </p:nvPr>
        </p:nvSpPr>
        <p:spPr>
          <a:xfrm>
            <a:off x="477734" y="5614218"/>
            <a:ext cx="10721207" cy="1049431"/>
          </a:xfrm>
        </p:spPr>
        <p:txBody>
          <a:bodyPr/>
          <a:lstStyle/>
          <a:p>
            <a:r>
              <a:rPr lang="fr-FR" dirty="0"/>
              <a:t>A-2 : Lines </a:t>
            </a:r>
            <a:r>
              <a:rPr lang="fr-FR" dirty="0" err="1"/>
              <a:t>between</a:t>
            </a:r>
            <a:r>
              <a:rPr lang="fr-FR" dirty="0"/>
              <a:t> </a:t>
            </a:r>
            <a:r>
              <a:rPr lang="fr-FR" dirty="0" err="1"/>
              <a:t>corresponding</a:t>
            </a:r>
            <a:r>
              <a:rPr lang="fr-FR" dirty="0"/>
              <a:t> points</a:t>
            </a:r>
          </a:p>
        </p:txBody>
      </p:sp>
      <p:sp>
        <p:nvSpPr>
          <p:cNvPr id="4" name="ZoneTexte 3">
            <a:extLst>
              <a:ext uri="{FF2B5EF4-FFF2-40B4-BE49-F238E27FC236}">
                <a16:creationId xmlns:a16="http://schemas.microsoft.com/office/drawing/2014/main" id="{AC687A4A-E926-F538-567D-6CD5874BBFA4}"/>
              </a:ext>
            </a:extLst>
          </p:cNvPr>
          <p:cNvSpPr txBox="1"/>
          <p:nvPr/>
        </p:nvSpPr>
        <p:spPr>
          <a:xfrm>
            <a:off x="1050639" y="251006"/>
            <a:ext cx="7857388" cy="646331"/>
          </a:xfrm>
          <a:prstGeom prst="rect">
            <a:avLst/>
          </a:prstGeom>
          <a:noFill/>
        </p:spPr>
        <p:txBody>
          <a:bodyPr wrap="square" rtlCol="0">
            <a:spAutoFit/>
          </a:bodyPr>
          <a:lstStyle/>
          <a:p>
            <a:pPr algn="just"/>
            <a:r>
              <a:rPr lang="en-US" dirty="0"/>
              <a:t>Function </a:t>
            </a:r>
            <a:r>
              <a:rPr lang="en-US" dirty="0">
                <a:latin typeface="Consolas" panose="020B0609020204030204" pitchFamily="49" charset="0"/>
              </a:rPr>
              <a:t>concate_img_1_2()</a:t>
            </a:r>
            <a:r>
              <a:rPr lang="en-US" dirty="0"/>
              <a:t> pastes the two images and which draws lines between the corresponding points (recovered previously)</a:t>
            </a:r>
            <a:endParaRPr lang="fr-FR" dirty="0"/>
          </a:p>
        </p:txBody>
      </p:sp>
      <p:pic>
        <p:nvPicPr>
          <p:cNvPr id="5" name="Image 4" descr="Une image contenant figurine, poupée, dessin humoristique, jouet&#10;&#10;Description générée automatiquement">
            <a:extLst>
              <a:ext uri="{FF2B5EF4-FFF2-40B4-BE49-F238E27FC236}">
                <a16:creationId xmlns:a16="http://schemas.microsoft.com/office/drawing/2014/main" id="{2C3DA937-1EB2-CE79-399B-8B9914EC4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96" y="1026423"/>
            <a:ext cx="2556387" cy="1917771"/>
          </a:xfrm>
          <a:prstGeom prst="rect">
            <a:avLst/>
          </a:prstGeom>
        </p:spPr>
      </p:pic>
      <p:pic>
        <p:nvPicPr>
          <p:cNvPr id="6" name="Image 5" descr="Une image contenant figurine, dessin humoristique, jouet, poupée&#10;&#10;Description générée automatiquement">
            <a:extLst>
              <a:ext uri="{FF2B5EF4-FFF2-40B4-BE49-F238E27FC236}">
                <a16:creationId xmlns:a16="http://schemas.microsoft.com/office/drawing/2014/main" id="{F2ABD230-A5A9-F28A-1EF9-B3FD1A7AC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5183" y="1026423"/>
            <a:ext cx="2556387" cy="1917771"/>
          </a:xfrm>
          <a:prstGeom prst="rect">
            <a:avLst/>
          </a:prstGeom>
        </p:spPr>
      </p:pic>
      <p:pic>
        <p:nvPicPr>
          <p:cNvPr id="7" name="Image 6" descr="Une image contenant jouet, dessin humoristique, poupée, intérieur&#10;&#10;Description générée automatiquement">
            <a:extLst>
              <a:ext uri="{FF2B5EF4-FFF2-40B4-BE49-F238E27FC236}">
                <a16:creationId xmlns:a16="http://schemas.microsoft.com/office/drawing/2014/main" id="{2381B367-1488-9659-BB9B-EBE3D41D3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95" y="2976911"/>
            <a:ext cx="2556387" cy="1917771"/>
          </a:xfrm>
          <a:prstGeom prst="rect">
            <a:avLst/>
          </a:prstGeom>
        </p:spPr>
      </p:pic>
      <p:pic>
        <p:nvPicPr>
          <p:cNvPr id="8" name="Image 7" descr="Une image contenant jouet, dessin humoristique, poupée, plastique&#10;&#10;Description générée automatiquement">
            <a:extLst>
              <a:ext uri="{FF2B5EF4-FFF2-40B4-BE49-F238E27FC236}">
                <a16:creationId xmlns:a16="http://schemas.microsoft.com/office/drawing/2014/main" id="{D6CD71BB-CA14-F936-37E4-94ADD847A1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5182" y="2976911"/>
            <a:ext cx="2556388" cy="1917770"/>
          </a:xfrm>
          <a:prstGeom prst="rect">
            <a:avLst/>
          </a:prstGeom>
        </p:spPr>
      </p:pic>
      <p:sp>
        <p:nvSpPr>
          <p:cNvPr id="9" name="ZoneTexte 8">
            <a:extLst>
              <a:ext uri="{FF2B5EF4-FFF2-40B4-BE49-F238E27FC236}">
                <a16:creationId xmlns:a16="http://schemas.microsoft.com/office/drawing/2014/main" id="{7767823B-B197-8C2B-4E4C-0E71F2160C68}"/>
              </a:ext>
            </a:extLst>
          </p:cNvPr>
          <p:cNvSpPr txBox="1"/>
          <p:nvPr/>
        </p:nvSpPr>
        <p:spPr>
          <a:xfrm>
            <a:off x="1780276" y="5013200"/>
            <a:ext cx="8108315" cy="707886"/>
          </a:xfrm>
          <a:prstGeom prst="rect">
            <a:avLst/>
          </a:prstGeom>
          <a:noFill/>
        </p:spPr>
        <p:txBody>
          <a:bodyPr wrap="square" rtlCol="0">
            <a:spAutoFit/>
          </a:bodyPr>
          <a:lstStyle/>
          <a:p>
            <a:pPr algn="just"/>
            <a:r>
              <a:rPr lang="en-US" sz="2000" u="sng" dirty="0">
                <a:solidFill>
                  <a:srgbClr val="FFC000"/>
                </a:solidFill>
              </a:rPr>
              <a:t>Important:</a:t>
            </a:r>
            <a:r>
              <a:rPr lang="en-US" sz="2000" dirty="0">
                <a:solidFill>
                  <a:srgbClr val="FFC000"/>
                </a:solidFill>
              </a:rPr>
              <a:t> This result image and all images created by the program are saved in the /output folder of each working folder.</a:t>
            </a:r>
            <a:endParaRPr lang="fr-FR" sz="2000" dirty="0">
              <a:solidFill>
                <a:srgbClr val="FFC000"/>
              </a:solidFill>
            </a:endParaRPr>
          </a:p>
        </p:txBody>
      </p:sp>
      <p:pic>
        <p:nvPicPr>
          <p:cNvPr id="11" name="Image 10" descr="Une image contenant capture d’écran, jouet, dessin humoristique&#10;&#10;Description générée automatiquement">
            <a:extLst>
              <a:ext uri="{FF2B5EF4-FFF2-40B4-BE49-F238E27FC236}">
                <a16:creationId xmlns:a16="http://schemas.microsoft.com/office/drawing/2014/main" id="{D66BD5AB-76AB-A56F-04EA-264E649D520A}"/>
              </a:ext>
            </a:extLst>
          </p:cNvPr>
          <p:cNvPicPr>
            <a:picLocks noChangeAspect="1"/>
          </p:cNvPicPr>
          <p:nvPr/>
        </p:nvPicPr>
        <p:blipFill rotWithShape="1">
          <a:blip r:embed="rId6">
            <a:extLst>
              <a:ext uri="{28A0092B-C50C-407E-A947-70E740481C1C}">
                <a14:useLocalDpi xmlns:a14="http://schemas.microsoft.com/office/drawing/2010/main" val="0"/>
              </a:ext>
            </a:extLst>
          </a:blip>
          <a:srcRect l="8479" t="18768" r="8816" b="14247"/>
          <a:stretch/>
        </p:blipFill>
        <p:spPr>
          <a:xfrm>
            <a:off x="6657245" y="1021993"/>
            <a:ext cx="4746551" cy="1922201"/>
          </a:xfrm>
          <a:prstGeom prst="rect">
            <a:avLst/>
          </a:prstGeom>
        </p:spPr>
      </p:pic>
      <p:pic>
        <p:nvPicPr>
          <p:cNvPr id="13" name="Image 12" descr="Une image contenant capture d’écran, dessin humoristique, Dessin d’enfant, art&#10;&#10;Description générée automatiquement">
            <a:extLst>
              <a:ext uri="{FF2B5EF4-FFF2-40B4-BE49-F238E27FC236}">
                <a16:creationId xmlns:a16="http://schemas.microsoft.com/office/drawing/2014/main" id="{B690217E-6DB7-CCAE-B9F1-8F949EE7A76F}"/>
              </a:ext>
            </a:extLst>
          </p:cNvPr>
          <p:cNvPicPr>
            <a:picLocks noChangeAspect="1"/>
          </p:cNvPicPr>
          <p:nvPr/>
        </p:nvPicPr>
        <p:blipFill rotWithShape="1">
          <a:blip r:embed="rId7">
            <a:extLst>
              <a:ext uri="{28A0092B-C50C-407E-A947-70E740481C1C}">
                <a14:useLocalDpi xmlns:a14="http://schemas.microsoft.com/office/drawing/2010/main" val="0"/>
              </a:ext>
            </a:extLst>
          </a:blip>
          <a:srcRect l="8479" t="18768" r="8816" b="14248"/>
          <a:stretch/>
        </p:blipFill>
        <p:spPr>
          <a:xfrm>
            <a:off x="6657245" y="2976911"/>
            <a:ext cx="4738744" cy="1919040"/>
          </a:xfrm>
          <a:prstGeom prst="rect">
            <a:avLst/>
          </a:prstGeom>
        </p:spPr>
      </p:pic>
      <p:sp>
        <p:nvSpPr>
          <p:cNvPr id="14" name="Flèche : droite 13">
            <a:extLst>
              <a:ext uri="{FF2B5EF4-FFF2-40B4-BE49-F238E27FC236}">
                <a16:creationId xmlns:a16="http://schemas.microsoft.com/office/drawing/2014/main" id="{56E92727-FCAE-AA3F-433D-2EBC997FB906}"/>
              </a:ext>
            </a:extLst>
          </p:cNvPr>
          <p:cNvSpPr/>
          <p:nvPr/>
        </p:nvSpPr>
        <p:spPr>
          <a:xfrm>
            <a:off x="5834434" y="1885609"/>
            <a:ext cx="709947" cy="194967"/>
          </a:xfrm>
          <a:prstGeom prst="rightArrow">
            <a:avLst/>
          </a:prstGeom>
          <a:noFill/>
          <a:ln>
            <a:solidFill>
              <a:schemeClr val="accent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8A367284-4051-6697-66E3-8947DF59A6BE}"/>
              </a:ext>
            </a:extLst>
          </p:cNvPr>
          <p:cNvSpPr/>
          <p:nvPr/>
        </p:nvSpPr>
        <p:spPr>
          <a:xfrm>
            <a:off x="5834434" y="3838312"/>
            <a:ext cx="709947" cy="194967"/>
          </a:xfrm>
          <a:prstGeom prst="rightArrow">
            <a:avLst/>
          </a:prstGeom>
          <a:noFill/>
          <a:ln>
            <a:solidFill>
              <a:schemeClr val="accent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28999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1B97E2-49CA-0FEF-8596-44F4EBA613FE}"/>
              </a:ext>
            </a:extLst>
          </p:cNvPr>
          <p:cNvSpPr>
            <a:spLocks noGrp="1"/>
          </p:cNvSpPr>
          <p:nvPr>
            <p:ph type="title"/>
          </p:nvPr>
        </p:nvSpPr>
        <p:spPr>
          <a:xfrm>
            <a:off x="6766688" y="4786629"/>
            <a:ext cx="4943532" cy="1589826"/>
          </a:xfrm>
        </p:spPr>
        <p:txBody>
          <a:bodyPr/>
          <a:lstStyle/>
          <a:p>
            <a:pPr algn="r"/>
            <a:r>
              <a:rPr lang="fr-FR" dirty="0"/>
              <a:t>A-4 : </a:t>
            </a:r>
            <a:r>
              <a:rPr lang="fr-FR" dirty="0" err="1"/>
              <a:t>Epipolar</a:t>
            </a:r>
            <a:r>
              <a:rPr lang="fr-FR" dirty="0"/>
              <a:t> </a:t>
            </a:r>
            <a:r>
              <a:rPr lang="fr-FR" dirty="0" err="1"/>
              <a:t>lines</a:t>
            </a:r>
            <a:endParaRPr lang="fr-FR" dirty="0"/>
          </a:p>
        </p:txBody>
      </p:sp>
      <p:sp>
        <p:nvSpPr>
          <p:cNvPr id="3" name="Espace réservé du contenu 2">
            <a:extLst>
              <a:ext uri="{FF2B5EF4-FFF2-40B4-BE49-F238E27FC236}">
                <a16:creationId xmlns:a16="http://schemas.microsoft.com/office/drawing/2014/main" id="{EF3782FA-3EE9-2578-7E25-267BBF2D522D}"/>
              </a:ext>
            </a:extLst>
          </p:cNvPr>
          <p:cNvSpPr>
            <a:spLocks noGrp="1"/>
          </p:cNvSpPr>
          <p:nvPr>
            <p:ph idx="1"/>
          </p:nvPr>
        </p:nvSpPr>
        <p:spPr>
          <a:xfrm>
            <a:off x="300754" y="196646"/>
            <a:ext cx="9089053" cy="1507067"/>
          </a:xfrm>
        </p:spPr>
        <p:txBody>
          <a:bodyPr/>
          <a:lstStyle/>
          <a:p>
            <a:pPr>
              <a:spcBef>
                <a:spcPts val="0"/>
              </a:spcBef>
              <a:spcAft>
                <a:spcPts val="0"/>
              </a:spcAft>
            </a:pPr>
            <a:r>
              <a:rPr lang="en-US" dirty="0"/>
              <a:t>We use matplotlib, a Python library for curve plotting</a:t>
            </a:r>
          </a:p>
          <a:p>
            <a:pPr lvl="1">
              <a:spcBef>
                <a:spcPts val="0"/>
              </a:spcBef>
              <a:spcAft>
                <a:spcPts val="0"/>
              </a:spcAft>
              <a:buFont typeface="Arial" panose="020B0604020202020204" pitchFamily="34" charset="0"/>
              <a:buChar char="•"/>
            </a:pPr>
            <a:r>
              <a:rPr lang="en-US" dirty="0"/>
              <a:t>Our images in the background</a:t>
            </a:r>
          </a:p>
          <a:p>
            <a:pPr lvl="1">
              <a:spcBef>
                <a:spcPts val="0"/>
              </a:spcBef>
              <a:spcAft>
                <a:spcPts val="0"/>
              </a:spcAft>
              <a:buFont typeface="Arial" panose="020B0604020202020204" pitchFamily="34" charset="0"/>
              <a:buChar char="•"/>
            </a:pPr>
            <a:r>
              <a:rPr lang="en-US" dirty="0"/>
              <a:t>Create a space of the same size as our images</a:t>
            </a:r>
          </a:p>
          <a:p>
            <a:pPr marL="457200" lvl="1" indent="0">
              <a:spcBef>
                <a:spcPts val="0"/>
              </a:spcBef>
              <a:spcAft>
                <a:spcPts val="0"/>
              </a:spcAft>
              <a:buNone/>
            </a:pPr>
            <a:r>
              <a:rPr lang="en-US" dirty="0">
                <a:sym typeface="Wingdings" panose="05000000000000000000" pitchFamily="2" charset="2"/>
              </a:rPr>
              <a:t> W</a:t>
            </a:r>
            <a:r>
              <a:rPr lang="en-US" dirty="0"/>
              <a:t>hen we draw a line in our space, it will be an </a:t>
            </a:r>
            <a:r>
              <a:rPr lang="en-US" dirty="0" err="1"/>
              <a:t>epioplar</a:t>
            </a:r>
            <a:r>
              <a:rPr lang="en-US" dirty="0"/>
              <a:t> line in our image</a:t>
            </a:r>
            <a:endParaRPr lang="fr-FR" dirty="0"/>
          </a:p>
        </p:txBody>
      </p:sp>
      <p:sp>
        <p:nvSpPr>
          <p:cNvPr id="4" name="Espace réservé du contenu 2">
            <a:extLst>
              <a:ext uri="{FF2B5EF4-FFF2-40B4-BE49-F238E27FC236}">
                <a16:creationId xmlns:a16="http://schemas.microsoft.com/office/drawing/2014/main" id="{FA0E7B04-BEA0-A6BF-B1E1-4D69D21897AE}"/>
              </a:ext>
            </a:extLst>
          </p:cNvPr>
          <p:cNvSpPr txBox="1">
            <a:spLocks/>
          </p:cNvSpPr>
          <p:nvPr/>
        </p:nvSpPr>
        <p:spPr>
          <a:xfrm>
            <a:off x="300753" y="1497234"/>
            <a:ext cx="9089053" cy="365486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spcBef>
                <a:spcPts val="0"/>
              </a:spcBef>
              <a:spcAft>
                <a:spcPts val="0"/>
              </a:spcAft>
            </a:pPr>
            <a:r>
              <a:rPr lang="en-US" dirty="0"/>
              <a:t>For each point “</a:t>
            </a:r>
            <a:r>
              <a:rPr lang="en-US" dirty="0" err="1"/>
              <a:t>i</a:t>
            </a:r>
            <a:r>
              <a:rPr lang="en-US" dirty="0"/>
              <a:t>” </a:t>
            </a:r>
            <a:r>
              <a:rPr lang="fr-FR" dirty="0"/>
              <a:t>for </a:t>
            </a:r>
            <a:r>
              <a:rPr lang="fr-FR" dirty="0" err="1"/>
              <a:t>which</a:t>
            </a:r>
            <a:r>
              <a:rPr lang="fr-FR" dirty="0"/>
              <a:t> </a:t>
            </a:r>
            <a:r>
              <a:rPr lang="en-US" dirty="0"/>
              <a:t>we want an </a:t>
            </a:r>
            <a:r>
              <a:rPr lang="en-US" dirty="0" err="1"/>
              <a:t>epipolar</a:t>
            </a:r>
            <a:r>
              <a:rPr lang="en-US" dirty="0"/>
              <a:t> line:</a:t>
            </a:r>
          </a:p>
          <a:p>
            <a:pPr lvl="1">
              <a:spcBef>
                <a:spcPts val="0"/>
              </a:spcBef>
              <a:spcAft>
                <a:spcPts val="0"/>
              </a:spcAft>
              <a:buFont typeface="Arial" panose="020B0604020202020204" pitchFamily="34" charset="0"/>
              <a:buChar char="•"/>
            </a:pPr>
            <a:r>
              <a:rPr lang="en-US" dirty="0"/>
              <a:t>We compute the equation of the line</a:t>
            </a:r>
          </a:p>
          <a:p>
            <a:pPr marL="457200" lvl="1" indent="0">
              <a:spcBef>
                <a:spcPts val="0"/>
              </a:spcBef>
              <a:spcAft>
                <a:spcPts val="0"/>
              </a:spcAft>
              <a:buNone/>
            </a:pPr>
            <a:endParaRPr lang="en-US" dirty="0"/>
          </a:p>
          <a:p>
            <a:pPr marL="457200" lvl="1" indent="0">
              <a:spcBef>
                <a:spcPts val="0"/>
              </a:spcBef>
              <a:spcAft>
                <a:spcPts val="0"/>
              </a:spcAft>
              <a:buNone/>
            </a:pPr>
            <a:endParaRPr lang="en-US" dirty="0"/>
          </a:p>
          <a:p>
            <a:pPr marL="457200" lvl="1" indent="0">
              <a:spcBef>
                <a:spcPts val="0"/>
              </a:spcBef>
              <a:spcAft>
                <a:spcPts val="0"/>
              </a:spcAft>
              <a:buNone/>
            </a:pPr>
            <a:endParaRPr lang="en-US" dirty="0"/>
          </a:p>
          <a:p>
            <a:pPr marL="457200" lvl="1" indent="0">
              <a:spcBef>
                <a:spcPts val="0"/>
              </a:spcBef>
              <a:spcAft>
                <a:spcPts val="0"/>
              </a:spcAft>
              <a:buNone/>
            </a:pPr>
            <a:endParaRPr lang="en-US" dirty="0"/>
          </a:p>
          <a:p>
            <a:pPr marL="457200" lvl="1" indent="0">
              <a:spcBef>
                <a:spcPts val="0"/>
              </a:spcBef>
              <a:spcAft>
                <a:spcPts val="0"/>
              </a:spcAft>
              <a:buNone/>
            </a:pPr>
            <a:endParaRPr lang="en-US" dirty="0"/>
          </a:p>
          <a:p>
            <a:pPr marL="457200" lvl="1" indent="0">
              <a:spcBef>
                <a:spcPts val="0"/>
              </a:spcBef>
              <a:spcAft>
                <a:spcPts val="0"/>
              </a:spcAft>
              <a:buNone/>
            </a:pPr>
            <a:endParaRPr lang="en-US" dirty="0"/>
          </a:p>
          <a:p>
            <a:pPr marL="457200" lvl="1" indent="0">
              <a:spcBef>
                <a:spcPts val="0"/>
              </a:spcBef>
              <a:spcAft>
                <a:spcPts val="0"/>
              </a:spcAft>
              <a:buNone/>
            </a:pPr>
            <a:endParaRPr lang="en-US" dirty="0"/>
          </a:p>
          <a:p>
            <a:pPr lvl="1">
              <a:spcBef>
                <a:spcPts val="0"/>
              </a:spcBef>
              <a:spcAft>
                <a:spcPts val="0"/>
              </a:spcAft>
              <a:buFont typeface="Arial" panose="020B0604020202020204" pitchFamily="34" charset="0"/>
              <a:buChar char="•"/>
            </a:pPr>
            <a:r>
              <a:rPr lang="en-US" dirty="0"/>
              <a:t>Find the equation according to y and draw these lines in both images</a:t>
            </a:r>
          </a:p>
          <a:p>
            <a:pPr marL="457200" lvl="1" indent="0">
              <a:spcBef>
                <a:spcPts val="0"/>
              </a:spcBef>
              <a:spcAft>
                <a:spcPts val="0"/>
              </a:spcAft>
              <a:buNone/>
            </a:pPr>
            <a:endParaRPr lang="fr-FR" dirty="0"/>
          </a:p>
        </p:txBody>
      </p:sp>
      <p:pic>
        <p:nvPicPr>
          <p:cNvPr id="6" name="Image 5">
            <a:extLst>
              <a:ext uri="{FF2B5EF4-FFF2-40B4-BE49-F238E27FC236}">
                <a16:creationId xmlns:a16="http://schemas.microsoft.com/office/drawing/2014/main" id="{BF970135-BF80-F5DE-CEF9-75A071399829}"/>
              </a:ext>
            </a:extLst>
          </p:cNvPr>
          <p:cNvPicPr>
            <a:picLocks noChangeAspect="1"/>
          </p:cNvPicPr>
          <p:nvPr/>
        </p:nvPicPr>
        <p:blipFill>
          <a:blip r:embed="rId2"/>
          <a:stretch>
            <a:fillRect/>
          </a:stretch>
        </p:blipFill>
        <p:spPr>
          <a:xfrm>
            <a:off x="741376" y="2557732"/>
            <a:ext cx="4121636" cy="569013"/>
          </a:xfrm>
          <a:prstGeom prst="rect">
            <a:avLst/>
          </a:prstGeom>
        </p:spPr>
      </p:pic>
      <p:pic>
        <p:nvPicPr>
          <p:cNvPr id="8" name="Image 7">
            <a:extLst>
              <a:ext uri="{FF2B5EF4-FFF2-40B4-BE49-F238E27FC236}">
                <a16:creationId xmlns:a16="http://schemas.microsoft.com/office/drawing/2014/main" id="{00B3DF94-8E48-A73C-44F3-343208756BA4}"/>
              </a:ext>
            </a:extLst>
          </p:cNvPr>
          <p:cNvPicPr>
            <a:picLocks noChangeAspect="1"/>
          </p:cNvPicPr>
          <p:nvPr/>
        </p:nvPicPr>
        <p:blipFill>
          <a:blip r:embed="rId3"/>
          <a:stretch>
            <a:fillRect/>
          </a:stretch>
        </p:blipFill>
        <p:spPr>
          <a:xfrm>
            <a:off x="1520522" y="3252885"/>
            <a:ext cx="2563344" cy="666470"/>
          </a:xfrm>
          <a:prstGeom prst="rect">
            <a:avLst/>
          </a:prstGeom>
        </p:spPr>
      </p:pic>
      <p:sp>
        <p:nvSpPr>
          <p:cNvPr id="9" name="Flèche : droite 8">
            <a:extLst>
              <a:ext uri="{FF2B5EF4-FFF2-40B4-BE49-F238E27FC236}">
                <a16:creationId xmlns:a16="http://schemas.microsoft.com/office/drawing/2014/main" id="{AE9D27BD-2E62-FDE8-B759-C899A011C57E}"/>
              </a:ext>
            </a:extLst>
          </p:cNvPr>
          <p:cNvSpPr/>
          <p:nvPr/>
        </p:nvSpPr>
        <p:spPr>
          <a:xfrm>
            <a:off x="5167404" y="2872570"/>
            <a:ext cx="709947" cy="194967"/>
          </a:xfrm>
          <a:prstGeom prst="rightArrow">
            <a:avLst/>
          </a:prstGeom>
          <a:noFill/>
          <a:ln>
            <a:solidFill>
              <a:schemeClr val="accent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FEF54B6C-3E87-E5CD-6AF7-CCB68F5FD124}"/>
              </a:ext>
            </a:extLst>
          </p:cNvPr>
          <p:cNvPicPr>
            <a:picLocks noChangeAspect="1"/>
          </p:cNvPicPr>
          <p:nvPr/>
        </p:nvPicPr>
        <p:blipFill>
          <a:blip r:embed="rId4"/>
          <a:stretch>
            <a:fillRect/>
          </a:stretch>
        </p:blipFill>
        <p:spPr>
          <a:xfrm>
            <a:off x="6181743" y="2557732"/>
            <a:ext cx="5810250" cy="571500"/>
          </a:xfrm>
          <a:prstGeom prst="rect">
            <a:avLst/>
          </a:prstGeom>
        </p:spPr>
      </p:pic>
      <p:pic>
        <p:nvPicPr>
          <p:cNvPr id="13" name="Image 12">
            <a:extLst>
              <a:ext uri="{FF2B5EF4-FFF2-40B4-BE49-F238E27FC236}">
                <a16:creationId xmlns:a16="http://schemas.microsoft.com/office/drawing/2014/main" id="{2D8B8A30-866E-874F-1F54-68808BD1FCD0}"/>
              </a:ext>
            </a:extLst>
          </p:cNvPr>
          <p:cNvPicPr>
            <a:picLocks noChangeAspect="1"/>
          </p:cNvPicPr>
          <p:nvPr/>
        </p:nvPicPr>
        <p:blipFill>
          <a:blip r:embed="rId5"/>
          <a:stretch>
            <a:fillRect/>
          </a:stretch>
        </p:blipFill>
        <p:spPr>
          <a:xfrm>
            <a:off x="6181741" y="3350341"/>
            <a:ext cx="5810249" cy="581979"/>
          </a:xfrm>
          <a:prstGeom prst="rect">
            <a:avLst/>
          </a:prstGeom>
        </p:spPr>
      </p:pic>
      <p:sp>
        <p:nvSpPr>
          <p:cNvPr id="14" name="Flèche : droite 13">
            <a:extLst>
              <a:ext uri="{FF2B5EF4-FFF2-40B4-BE49-F238E27FC236}">
                <a16:creationId xmlns:a16="http://schemas.microsoft.com/office/drawing/2014/main" id="{6763C983-F538-0B5E-6845-36D2782DBE70}"/>
              </a:ext>
            </a:extLst>
          </p:cNvPr>
          <p:cNvSpPr/>
          <p:nvPr/>
        </p:nvSpPr>
        <p:spPr>
          <a:xfrm>
            <a:off x="5167403" y="3642166"/>
            <a:ext cx="709947" cy="194967"/>
          </a:xfrm>
          <a:prstGeom prst="rightArrow">
            <a:avLst/>
          </a:prstGeom>
          <a:noFill/>
          <a:ln>
            <a:solidFill>
              <a:schemeClr val="accent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CB4AF5F1-550B-27D5-D149-252933070314}"/>
              </a:ext>
            </a:extLst>
          </p:cNvPr>
          <p:cNvSpPr txBox="1"/>
          <p:nvPr/>
        </p:nvSpPr>
        <p:spPr>
          <a:xfrm>
            <a:off x="4825935" y="3323276"/>
            <a:ext cx="1392882" cy="338554"/>
          </a:xfrm>
          <a:prstGeom prst="rect">
            <a:avLst/>
          </a:prstGeom>
          <a:noFill/>
        </p:spPr>
        <p:txBody>
          <a:bodyPr wrap="square" rtlCol="0">
            <a:spAutoFit/>
          </a:bodyPr>
          <a:lstStyle/>
          <a:p>
            <a:r>
              <a:rPr lang="en-US" sz="1600" dirty="0">
                <a:solidFill>
                  <a:srgbClr val="002060"/>
                </a:solidFill>
              </a:rPr>
              <a:t>eq. in </a:t>
            </a:r>
            <a:r>
              <a:rPr lang="en-US" sz="1600" dirty="0" err="1">
                <a:solidFill>
                  <a:srgbClr val="002060"/>
                </a:solidFill>
              </a:rPr>
              <a:t>img</a:t>
            </a:r>
            <a:r>
              <a:rPr lang="en-US" sz="1600" dirty="0">
                <a:solidFill>
                  <a:srgbClr val="002060"/>
                </a:solidFill>
              </a:rPr>
              <a:t> 2</a:t>
            </a:r>
            <a:endParaRPr lang="fr-FR" sz="2000" dirty="0">
              <a:solidFill>
                <a:srgbClr val="002060"/>
              </a:solidFill>
            </a:endParaRPr>
          </a:p>
        </p:txBody>
      </p:sp>
      <p:sp>
        <p:nvSpPr>
          <p:cNvPr id="16" name="ZoneTexte 15">
            <a:extLst>
              <a:ext uri="{FF2B5EF4-FFF2-40B4-BE49-F238E27FC236}">
                <a16:creationId xmlns:a16="http://schemas.microsoft.com/office/drawing/2014/main" id="{EE6354FA-17C3-7672-FDCA-E44D0758F117}"/>
              </a:ext>
            </a:extLst>
          </p:cNvPr>
          <p:cNvSpPr txBox="1"/>
          <p:nvPr/>
        </p:nvSpPr>
        <p:spPr>
          <a:xfrm>
            <a:off x="4825935" y="2516271"/>
            <a:ext cx="1392882" cy="338554"/>
          </a:xfrm>
          <a:prstGeom prst="rect">
            <a:avLst/>
          </a:prstGeom>
          <a:noFill/>
        </p:spPr>
        <p:txBody>
          <a:bodyPr wrap="square" rtlCol="0">
            <a:spAutoFit/>
          </a:bodyPr>
          <a:lstStyle/>
          <a:p>
            <a:r>
              <a:rPr lang="en-US" sz="1600" dirty="0">
                <a:solidFill>
                  <a:srgbClr val="002060"/>
                </a:solidFill>
              </a:rPr>
              <a:t>eq. in </a:t>
            </a:r>
            <a:r>
              <a:rPr lang="en-US" sz="1600" dirty="0" err="1">
                <a:solidFill>
                  <a:srgbClr val="002060"/>
                </a:solidFill>
              </a:rPr>
              <a:t>img</a:t>
            </a:r>
            <a:r>
              <a:rPr lang="en-US" sz="1600" dirty="0">
                <a:solidFill>
                  <a:srgbClr val="002060"/>
                </a:solidFill>
              </a:rPr>
              <a:t> 1</a:t>
            </a:r>
            <a:endParaRPr lang="fr-FR" sz="2000" dirty="0">
              <a:solidFill>
                <a:srgbClr val="002060"/>
              </a:solidFill>
            </a:endParaRPr>
          </a:p>
        </p:txBody>
      </p:sp>
      <p:pic>
        <p:nvPicPr>
          <p:cNvPr id="18" name="Image 17">
            <a:extLst>
              <a:ext uri="{FF2B5EF4-FFF2-40B4-BE49-F238E27FC236}">
                <a16:creationId xmlns:a16="http://schemas.microsoft.com/office/drawing/2014/main" id="{5F7CD323-E892-9CD6-3778-9878588E5A3F}"/>
              </a:ext>
            </a:extLst>
          </p:cNvPr>
          <p:cNvPicPr>
            <a:picLocks noChangeAspect="1"/>
          </p:cNvPicPr>
          <p:nvPr/>
        </p:nvPicPr>
        <p:blipFill>
          <a:blip r:embed="rId6"/>
          <a:stretch>
            <a:fillRect/>
          </a:stretch>
        </p:blipFill>
        <p:spPr>
          <a:xfrm>
            <a:off x="1059909" y="4744912"/>
            <a:ext cx="4943532" cy="1452162"/>
          </a:xfrm>
          <a:prstGeom prst="rect">
            <a:avLst/>
          </a:prstGeom>
        </p:spPr>
      </p:pic>
    </p:spTree>
    <p:extLst>
      <p:ext uri="{BB962C8B-B14F-4D97-AF65-F5344CB8AC3E}">
        <p14:creationId xmlns:p14="http://schemas.microsoft.com/office/powerpoint/2010/main" val="3967704580"/>
      </p:ext>
    </p:extLst>
  </p:cSld>
  <p:clrMapOvr>
    <a:masterClrMapping/>
  </p:clrMapOvr>
</p:sld>
</file>

<file path=ppt/theme/theme1.xml><?xml version="1.0" encoding="utf-8"?>
<a:theme xmlns:a="http://schemas.openxmlformats.org/drawingml/2006/main" name="Secteur">
  <a:themeElements>
    <a:clrScheme name="Secteur">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cteu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eu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1052</TotalTime>
  <Words>1699</Words>
  <Application>Microsoft Office PowerPoint</Application>
  <PresentationFormat>Grand écran</PresentationFormat>
  <Paragraphs>124</Paragraphs>
  <Slides>18</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18</vt:i4>
      </vt:variant>
    </vt:vector>
  </HeadingPairs>
  <TitlesOfParts>
    <vt:vector size="25" baseType="lpstr">
      <vt:lpstr>Arial</vt:lpstr>
      <vt:lpstr>Cambria Math</vt:lpstr>
      <vt:lpstr>Century Gothic</vt:lpstr>
      <vt:lpstr>Consolas</vt:lpstr>
      <vt:lpstr>Wingdings</vt:lpstr>
      <vt:lpstr>Wingdings 3</vt:lpstr>
      <vt:lpstr>Secteur</vt:lpstr>
      <vt:lpstr> Computer Vision Report Assignment #1</vt:lpstr>
      <vt:lpstr>Plan</vt:lpstr>
      <vt:lpstr>Construct 8 points on a Image</vt:lpstr>
      <vt:lpstr>2 Sets of Different Image Types</vt:lpstr>
      <vt:lpstr>Data Extraction</vt:lpstr>
      <vt:lpstr>A-2 : Compute F</vt:lpstr>
      <vt:lpstr>A-2 / A-3 : Matrix F and Verification</vt:lpstr>
      <vt:lpstr>A-2 : Lines between corresponding points</vt:lpstr>
      <vt:lpstr>A-4 : Epipolar lines</vt:lpstr>
      <vt:lpstr>A-4 : Results of Epipolar Lines</vt:lpstr>
      <vt:lpstr>A-5 : Epipolar Lines of not Computed Points</vt:lpstr>
      <vt:lpstr>A-5 : results of not computed Points</vt:lpstr>
      <vt:lpstr>Présentation PowerPoint</vt:lpstr>
      <vt:lpstr>Présentation PowerPoint</vt:lpstr>
      <vt:lpstr>Présentation PowerPoint</vt:lpstr>
      <vt:lpstr>B-7 : Calculate Focal Length and Image Center</vt:lpstr>
      <vt:lpstr>B-9 : Summary</vt:lpstr>
      <vt:lpstr>B-9 : Summary (part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Assignment #1</dc:title>
  <dc:creator>Evahn LE GAL</dc:creator>
  <cp:lastModifiedBy>Evahn LE GAL</cp:lastModifiedBy>
  <cp:revision>14</cp:revision>
  <dcterms:created xsi:type="dcterms:W3CDTF">2024-05-11T09:28:12Z</dcterms:created>
  <dcterms:modified xsi:type="dcterms:W3CDTF">2024-05-12T13:02:51Z</dcterms:modified>
</cp:coreProperties>
</file>